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7" r:id="rId13"/>
    <p:sldId id="268" r:id="rId14"/>
    <p:sldId id="269" r:id="rId15"/>
    <p:sldId id="270" r:id="rId16"/>
    <p:sldId id="271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744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.xlsx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5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1"/>
  <c:style val="2"/>
  <c:chart>
    <c:title>
      <c:tx>
        <c:rich>
          <a:bodyPr/>
          <a:lstStyle/>
          <a:p>
            <a:pPr>
              <a:defRPr sz="1400" b="1">
                <a:solidFill>
                  <a:srgbClr val="3A5566"/>
                </a:solidFill>
              </a:defRPr>
            </a:pPr>
            <a:r>
              <a:rPr lang="en-US"/>
              <a:t>BZA Cases by Year</a:t>
            </a:r>
          </a:p>
        </c:rich>
      </c:tx>
      <c:overlay val="0"/>
    </c:title>
    <c:autoTitleDeleted val="0"/>
    <c:plotArea>
      <c:layout/>
      <c:barChart>
        <c:barDir val="col"/>
        <c:grouping val="clustered"/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BZA Cases</c:v>
                </c:pt>
              </c:strCache>
            </c:strRef>
          </c:tx>
          <c:spPr>
            <a:solidFill>
              <a:srgbClr val="3A5566"/>
            </a:solidFill>
          </c:spPr>
          <c:invertIfNegative val="1"/>
          <c:cat>
            <c:strRef>
              <c:f>Sheet1!$A$2:$A$14</c:f>
              <c:strCache>
                <c:ptCount val="13"/>
                <c:pt idx="0">
                  <c:v>2006</c:v>
                </c:pt>
                <c:pt idx="1">
                  <c:v>2007</c:v>
                </c:pt>
                <c:pt idx="2">
                  <c:v>2008</c:v>
                </c:pt>
                <c:pt idx="3">
                  <c:v>2009</c:v>
                </c:pt>
                <c:pt idx="4">
                  <c:v>2010</c:v>
                </c:pt>
                <c:pt idx="5">
                  <c:v>2011</c:v>
                </c:pt>
                <c:pt idx="6">
                  <c:v>2012</c:v>
                </c:pt>
                <c:pt idx="7">
                  <c:v>2013</c:v>
                </c:pt>
                <c:pt idx="8">
                  <c:v>2014</c:v>
                </c:pt>
                <c:pt idx="9">
                  <c:v>2015</c:v>
                </c:pt>
                <c:pt idx="10">
                  <c:v>2016</c:v>
                </c:pt>
                <c:pt idx="11">
                  <c:v>2017</c:v>
                </c:pt>
                <c:pt idx="12">
                  <c:v>2018</c:v>
                </c:pt>
              </c:strCache>
            </c:strRef>
          </c:cat>
          <c:val>
            <c:numRef>
              <c:f>Sheet1!$B$2:$B$14</c:f>
              <c:numCache>
                <c:formatCode>General</c:formatCode>
                <c:ptCount val="13"/>
                <c:pt idx="0">
                  <c:v>1</c:v>
                </c:pt>
                <c:pt idx="1">
                  <c:v>9</c:v>
                </c:pt>
                <c:pt idx="2">
                  <c:v>16</c:v>
                </c:pt>
                <c:pt idx="3">
                  <c:v>9</c:v>
                </c:pt>
                <c:pt idx="4">
                  <c:v>16</c:v>
                </c:pt>
                <c:pt idx="5">
                  <c:v>14</c:v>
                </c:pt>
                <c:pt idx="6">
                  <c:v>15</c:v>
                </c:pt>
                <c:pt idx="7">
                  <c:v>17</c:v>
                </c:pt>
                <c:pt idx="8">
                  <c:v>15</c:v>
                </c:pt>
                <c:pt idx="9">
                  <c:v>14</c:v>
                </c:pt>
                <c:pt idx="10">
                  <c:v>10</c:v>
                </c:pt>
                <c:pt idx="11">
                  <c:v>6</c:v>
                </c:pt>
                <c:pt idx="12">
                  <c:v>1</c:v>
                </c:pt>
              </c:numCache>
            </c:numRef>
          </c:val>
          <c:extLst>
            <c:ext xmlns:c14="http://schemas.microsoft.com/office/drawing/2007/8/2/chart" uri="{6F2FDCE9-48DA-4B69-8628-5D25D57E5C99}">
              <c14:invertSolidFillFmt>
                <c14:spPr xmlns:c14="http://schemas.microsoft.com/office/drawing/2007/8/2/chart">
                  <a:solidFill>
                    <a:srgbClr val="FFFFFF"/>
                  </a:solidFill>
                </c14:spPr>
              </c14:invertSolidFillFmt>
            </c:ext>
            <c:ext xmlns:c16="http://schemas.microsoft.com/office/drawing/2014/chart" uri="{C3380CC4-5D6E-409C-BE32-E72D297353CC}">
              <c16:uniqueId val="{00000000-2B50-6A42-80D8-9FF417267C2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2068027336"/>
        <c:axId val="-2113994440"/>
      </c:barChart>
      <c:catAx>
        <c:axId val="-206802733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crossAx val="-2113994440"/>
        <c:crosses val="autoZero"/>
        <c:auto val="1"/>
        <c:lblAlgn val="ctr"/>
        <c:lblOffset val="100"/>
        <c:noMultiLvlLbl val="0"/>
      </c:catAx>
      <c:valAx>
        <c:axId val="-2113994440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-2068027336"/>
        <c:crosses val="autoZero"/>
        <c:crossBetween val="between"/>
      </c:valAx>
    </c:plotArea>
    <c:plotVisOnly val="1"/>
    <c:dispBlanksAs val="gap"/>
    <c:showDLblsOverMax val="1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1"/>
  <c:style val="2"/>
  <c:chart>
    <c:title>
      <c:tx>
        <c:rich>
          <a:bodyPr/>
          <a:lstStyle/>
          <a:p>
            <a:pPr>
              <a:defRPr sz="1400" b="1">
                <a:solidFill>
                  <a:srgbClr val="3A5566"/>
                </a:solidFill>
              </a:defRPr>
            </a:pPr>
            <a:r>
              <a:rPr lang="en-US"/>
              <a:t>Office Permits by Year</a:t>
            </a:r>
          </a:p>
        </c:rich>
      </c:tx>
      <c:overlay val="0"/>
    </c:title>
    <c:autoTitleDeleted val="0"/>
    <c:plotArea>
      <c:layout/>
      <c:barChart>
        <c:barDir val="col"/>
        <c:grouping val="clustered"/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Permits Issued</c:v>
                </c:pt>
              </c:strCache>
            </c:strRef>
          </c:tx>
          <c:spPr>
            <a:solidFill>
              <a:srgbClr val="1565C0"/>
            </a:solidFill>
          </c:spPr>
          <c:invertIfNegative val="1"/>
          <c:cat>
            <c:strRef>
              <c:f>Sheet1!$A$2:$A$21</c:f>
              <c:strCache>
                <c:ptCount val="20"/>
                <c:pt idx="0">
                  <c:v>2006</c:v>
                </c:pt>
                <c:pt idx="1">
                  <c:v>2007</c:v>
                </c:pt>
                <c:pt idx="2">
                  <c:v>2008</c:v>
                </c:pt>
                <c:pt idx="3">
                  <c:v>2009</c:v>
                </c:pt>
                <c:pt idx="4">
                  <c:v>2010</c:v>
                </c:pt>
                <c:pt idx="5">
                  <c:v>2011</c:v>
                </c:pt>
                <c:pt idx="6">
                  <c:v>2012</c:v>
                </c:pt>
                <c:pt idx="7">
                  <c:v>2013</c:v>
                </c:pt>
                <c:pt idx="8">
                  <c:v>2014</c:v>
                </c:pt>
                <c:pt idx="9">
                  <c:v>2015</c:v>
                </c:pt>
                <c:pt idx="10">
                  <c:v>2016</c:v>
                </c:pt>
                <c:pt idx="11">
                  <c:v>2017</c:v>
                </c:pt>
                <c:pt idx="12">
                  <c:v>2018</c:v>
                </c:pt>
                <c:pt idx="13">
                  <c:v>2019</c:v>
                </c:pt>
                <c:pt idx="14">
                  <c:v>2020</c:v>
                </c:pt>
                <c:pt idx="15">
                  <c:v>2021</c:v>
                </c:pt>
                <c:pt idx="16">
                  <c:v>2022</c:v>
                </c:pt>
                <c:pt idx="17">
                  <c:v>2023</c:v>
                </c:pt>
                <c:pt idx="18">
                  <c:v>2024</c:v>
                </c:pt>
                <c:pt idx="19">
                  <c:v>2025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166</c:v>
                </c:pt>
                <c:pt idx="1">
                  <c:v>502</c:v>
                </c:pt>
                <c:pt idx="2">
                  <c:v>400</c:v>
                </c:pt>
                <c:pt idx="3">
                  <c:v>307</c:v>
                </c:pt>
                <c:pt idx="4">
                  <c:v>406</c:v>
                </c:pt>
                <c:pt idx="5">
                  <c:v>353</c:v>
                </c:pt>
                <c:pt idx="6">
                  <c:v>379</c:v>
                </c:pt>
                <c:pt idx="7">
                  <c:v>391</c:v>
                </c:pt>
                <c:pt idx="8">
                  <c:v>450</c:v>
                </c:pt>
                <c:pt idx="9">
                  <c:v>539</c:v>
                </c:pt>
                <c:pt idx="10">
                  <c:v>508</c:v>
                </c:pt>
                <c:pt idx="11">
                  <c:v>471</c:v>
                </c:pt>
                <c:pt idx="12">
                  <c:v>489</c:v>
                </c:pt>
                <c:pt idx="13">
                  <c:v>494</c:v>
                </c:pt>
                <c:pt idx="14">
                  <c:v>429</c:v>
                </c:pt>
                <c:pt idx="15">
                  <c:v>381</c:v>
                </c:pt>
                <c:pt idx="16">
                  <c:v>506</c:v>
                </c:pt>
                <c:pt idx="17">
                  <c:v>369</c:v>
                </c:pt>
                <c:pt idx="18">
                  <c:v>361</c:v>
                </c:pt>
                <c:pt idx="19">
                  <c:v>366</c:v>
                </c:pt>
              </c:numCache>
            </c:numRef>
          </c:val>
          <c:extLst>
            <c:ext xmlns:c14="http://schemas.microsoft.com/office/drawing/2007/8/2/chart" uri="{6F2FDCE9-48DA-4B69-8628-5D25D57E5C99}">
              <c14:invertSolidFillFmt>
                <c14:spPr xmlns:c14="http://schemas.microsoft.com/office/drawing/2007/8/2/chart">
                  <a:solidFill>
                    <a:srgbClr val="FFFFFF"/>
                  </a:solidFill>
                </c14:spPr>
              </c14:invertSolidFillFmt>
            </c:ext>
            <c:ext xmlns:c16="http://schemas.microsoft.com/office/drawing/2014/chart" uri="{C3380CC4-5D6E-409C-BE32-E72D297353CC}">
              <c16:uniqueId val="{00000000-4407-244C-A24E-840F7F74734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2068027336"/>
        <c:axId val="-2113994440"/>
      </c:barChart>
      <c:catAx>
        <c:axId val="-206802733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crossAx val="-2113994440"/>
        <c:crosses val="autoZero"/>
        <c:auto val="1"/>
        <c:lblAlgn val="ctr"/>
        <c:lblOffset val="100"/>
        <c:noMultiLvlLbl val="0"/>
      </c:catAx>
      <c:valAx>
        <c:axId val="-2113994440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-2068027336"/>
        <c:crosses val="autoZero"/>
        <c:crossBetween val="between"/>
      </c:valAx>
    </c:plotArea>
    <c:plotVisOnly val="1"/>
    <c:dispBlanksAs val="gap"/>
    <c:showDLblsOverMax val="1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1"/>
  <c:style val="2"/>
  <c:chart>
    <c:title>
      <c:tx>
        <c:rich>
          <a:bodyPr/>
          <a:lstStyle/>
          <a:p>
            <a:pPr>
              <a:defRPr sz="1400" b="1">
                <a:solidFill>
                  <a:srgbClr val="3A5566"/>
                </a:solidFill>
              </a:defRPr>
            </a:pPr>
            <a:r>
              <a:rPr lang="en-US"/>
              <a:t>Annual Construction Value ($ Millions)</a:t>
            </a:r>
          </a:p>
        </c:rich>
      </c:tx>
      <c:overlay val="0"/>
    </c:title>
    <c:autoTitleDeleted val="0"/>
    <c:plotArea>
      <c:layout/>
      <c:barChart>
        <c:barDir val="col"/>
        <c:grouping val="clustered"/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Construction Value ($M)</c:v>
                </c:pt>
              </c:strCache>
            </c:strRef>
          </c:tx>
          <c:spPr>
            <a:solidFill>
              <a:srgbClr val="2E7D32"/>
            </a:solidFill>
          </c:spPr>
          <c:invertIfNegative val="1"/>
          <c:cat>
            <c:strRef>
              <c:f>Sheet1!$A$2:$A$21</c:f>
              <c:strCache>
                <c:ptCount val="20"/>
                <c:pt idx="0">
                  <c:v>2006</c:v>
                </c:pt>
                <c:pt idx="1">
                  <c:v>2007</c:v>
                </c:pt>
                <c:pt idx="2">
                  <c:v>2008</c:v>
                </c:pt>
                <c:pt idx="3">
                  <c:v>2009</c:v>
                </c:pt>
                <c:pt idx="4">
                  <c:v>2010</c:v>
                </c:pt>
                <c:pt idx="5">
                  <c:v>2011</c:v>
                </c:pt>
                <c:pt idx="6">
                  <c:v>2012</c:v>
                </c:pt>
                <c:pt idx="7">
                  <c:v>2013</c:v>
                </c:pt>
                <c:pt idx="8">
                  <c:v>2014</c:v>
                </c:pt>
                <c:pt idx="9">
                  <c:v>2015</c:v>
                </c:pt>
                <c:pt idx="10">
                  <c:v>2016</c:v>
                </c:pt>
                <c:pt idx="11">
                  <c:v>2017</c:v>
                </c:pt>
                <c:pt idx="12">
                  <c:v>2018</c:v>
                </c:pt>
                <c:pt idx="13">
                  <c:v>2019</c:v>
                </c:pt>
                <c:pt idx="14">
                  <c:v>2020</c:v>
                </c:pt>
                <c:pt idx="15">
                  <c:v>2021</c:v>
                </c:pt>
                <c:pt idx="16">
                  <c:v>2022</c:v>
                </c:pt>
                <c:pt idx="17">
                  <c:v>2023</c:v>
                </c:pt>
                <c:pt idx="18">
                  <c:v>2024</c:v>
                </c:pt>
                <c:pt idx="19">
                  <c:v>2025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28.60521696</c:v>
                </c:pt>
                <c:pt idx="1">
                  <c:v>186.75023897999998</c:v>
                </c:pt>
                <c:pt idx="2">
                  <c:v>30.16160137</c:v>
                </c:pt>
                <c:pt idx="3">
                  <c:v>27.323724819999999</c:v>
                </c:pt>
                <c:pt idx="4">
                  <c:v>42.904923719999999</c:v>
                </c:pt>
                <c:pt idx="5">
                  <c:v>126.18557049</c:v>
                </c:pt>
                <c:pt idx="6">
                  <c:v>86.785434370000004</c:v>
                </c:pt>
                <c:pt idx="7">
                  <c:v>164.50646119999999</c:v>
                </c:pt>
                <c:pt idx="8">
                  <c:v>197.76109091000001</c:v>
                </c:pt>
                <c:pt idx="9">
                  <c:v>347.60499227999998</c:v>
                </c:pt>
                <c:pt idx="10">
                  <c:v>341.49302592000004</c:v>
                </c:pt>
                <c:pt idx="11">
                  <c:v>410.41803823999999</c:v>
                </c:pt>
                <c:pt idx="12">
                  <c:v>531.06917925999994</c:v>
                </c:pt>
                <c:pt idx="13">
                  <c:v>445.02231673</c:v>
                </c:pt>
                <c:pt idx="14">
                  <c:v>474.50201591000001</c:v>
                </c:pt>
                <c:pt idx="15">
                  <c:v>185.26705003999999</c:v>
                </c:pt>
                <c:pt idx="16">
                  <c:v>597.25151862999996</c:v>
                </c:pt>
                <c:pt idx="17">
                  <c:v>332.03112557999998</c:v>
                </c:pt>
                <c:pt idx="18">
                  <c:v>233.15263121000001</c:v>
                </c:pt>
                <c:pt idx="19">
                  <c:v>380.02140068</c:v>
                </c:pt>
              </c:numCache>
            </c:numRef>
          </c:val>
          <c:extLst>
            <c:ext xmlns:c14="http://schemas.microsoft.com/office/drawing/2007/8/2/chart" uri="{6F2FDCE9-48DA-4B69-8628-5D25D57E5C99}">
              <c14:invertSolidFillFmt>
                <c14:spPr xmlns:c14="http://schemas.microsoft.com/office/drawing/2007/8/2/chart">
                  <a:solidFill>
                    <a:srgbClr val="FFFFFF"/>
                  </a:solidFill>
                </c14:spPr>
              </c14:invertSolidFillFmt>
            </c:ext>
            <c:ext xmlns:c16="http://schemas.microsoft.com/office/drawing/2014/chart" uri="{C3380CC4-5D6E-409C-BE32-E72D297353CC}">
              <c16:uniqueId val="{00000000-EA45-954E-984C-6FD5FB2C840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2068027336"/>
        <c:axId val="-2113994440"/>
      </c:barChart>
      <c:catAx>
        <c:axId val="-206802733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crossAx val="-2113994440"/>
        <c:crosses val="autoZero"/>
        <c:auto val="1"/>
        <c:lblAlgn val="ctr"/>
        <c:lblOffset val="100"/>
        <c:noMultiLvlLbl val="0"/>
      </c:catAx>
      <c:valAx>
        <c:axId val="-2113994440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-2068027336"/>
        <c:crosses val="autoZero"/>
        <c:crossBetween val="between"/>
      </c:valAx>
    </c:plotArea>
    <c:plotVisOnly val="1"/>
    <c:dispBlanksAs val="gap"/>
    <c:showDLblsOverMax val="1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1"/>
  <c:style val="2"/>
  <c:chart>
    <c:title>
      <c:tx>
        <c:rich>
          <a:bodyPr/>
          <a:lstStyle/>
          <a:p>
            <a:pPr>
              <a:defRPr sz="1300" b="1">
                <a:solidFill>
                  <a:srgbClr val="3A5566"/>
                </a:solidFill>
              </a:defRPr>
            </a:pPr>
            <a:r>
              <a:rPr lang="en-US"/>
              <a:t>Annual Office Sales Volume ($ Millions)</a:t>
            </a:r>
          </a:p>
        </c:rich>
      </c:tx>
      <c:overlay val="0"/>
    </c:title>
    <c:autoTitleDeleted val="0"/>
    <c:plotArea>
      <c:layout/>
      <c:barChart>
        <c:barDir val="col"/>
        <c:grouping val="clustered"/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 Volume ($M)</c:v>
                </c:pt>
              </c:strCache>
            </c:strRef>
          </c:tx>
          <c:spPr>
            <a:solidFill>
              <a:srgbClr val="1565C0"/>
            </a:solidFill>
          </c:spPr>
          <c:invertIfNegative val="1"/>
          <c:cat>
            <c:strRef>
              <c:f>Sheet1!$A$2:$A$22</c:f>
              <c:strCache>
                <c:ptCount val="21"/>
                <c:pt idx="0">
                  <c:v>2005</c:v>
                </c:pt>
                <c:pt idx="1">
                  <c:v>2006</c:v>
                </c:pt>
                <c:pt idx="2">
                  <c:v>2007</c:v>
                </c:pt>
                <c:pt idx="3">
                  <c:v>2008</c:v>
                </c:pt>
                <c:pt idx="4">
                  <c:v>2009</c:v>
                </c:pt>
                <c:pt idx="5">
                  <c:v>2010</c:v>
                </c:pt>
                <c:pt idx="6">
                  <c:v>2011</c:v>
                </c:pt>
                <c:pt idx="7">
                  <c:v>2012</c:v>
                </c:pt>
                <c:pt idx="8">
                  <c:v>2013</c:v>
                </c:pt>
                <c:pt idx="9">
                  <c:v>2014</c:v>
                </c:pt>
                <c:pt idx="10">
                  <c:v>2015</c:v>
                </c:pt>
                <c:pt idx="11">
                  <c:v>2016</c:v>
                </c:pt>
                <c:pt idx="12">
                  <c:v>2017</c:v>
                </c:pt>
                <c:pt idx="13">
                  <c:v>2018</c:v>
                </c:pt>
                <c:pt idx="14">
                  <c:v>2019</c:v>
                </c:pt>
                <c:pt idx="15">
                  <c:v>2020</c:v>
                </c:pt>
                <c:pt idx="16">
                  <c:v>2021</c:v>
                </c:pt>
                <c:pt idx="17">
                  <c:v>2022</c:v>
                </c:pt>
                <c:pt idx="18">
                  <c:v>2023</c:v>
                </c:pt>
                <c:pt idx="19">
                  <c:v>2024</c:v>
                </c:pt>
                <c:pt idx="20">
                  <c:v>2025</c:v>
                </c:pt>
              </c:strCache>
            </c:strRef>
          </c:cat>
          <c:val>
            <c:numRef>
              <c:f>Sheet1!$B$2:$B$22</c:f>
              <c:numCache>
                <c:formatCode>General</c:formatCode>
                <c:ptCount val="21"/>
                <c:pt idx="0">
                  <c:v>1719.0419670000001</c:v>
                </c:pt>
                <c:pt idx="1">
                  <c:v>427.50053600000001</c:v>
                </c:pt>
                <c:pt idx="2">
                  <c:v>448.72587900000002</c:v>
                </c:pt>
                <c:pt idx="3">
                  <c:v>278.54913800000003</c:v>
                </c:pt>
                <c:pt idx="4">
                  <c:v>59.766416</c:v>
                </c:pt>
                <c:pt idx="5">
                  <c:v>34.578051000000002</c:v>
                </c:pt>
                <c:pt idx="6">
                  <c:v>168.34155899999999</c:v>
                </c:pt>
                <c:pt idx="7">
                  <c:v>323.64760899999999</c:v>
                </c:pt>
                <c:pt idx="8">
                  <c:v>414.266256</c:v>
                </c:pt>
                <c:pt idx="9">
                  <c:v>551.41864599999997</c:v>
                </c:pt>
                <c:pt idx="10">
                  <c:v>598.34715800000004</c:v>
                </c:pt>
                <c:pt idx="11">
                  <c:v>578.15181700000005</c:v>
                </c:pt>
                <c:pt idx="12">
                  <c:v>800.18217900000002</c:v>
                </c:pt>
                <c:pt idx="13">
                  <c:v>925.37548300000003</c:v>
                </c:pt>
                <c:pt idx="14">
                  <c:v>1128.9729970000001</c:v>
                </c:pt>
                <c:pt idx="15">
                  <c:v>739.64648199999999</c:v>
                </c:pt>
                <c:pt idx="16">
                  <c:v>959.80353300000002</c:v>
                </c:pt>
                <c:pt idx="17">
                  <c:v>1564.1513890000001</c:v>
                </c:pt>
                <c:pt idx="18">
                  <c:v>378.53782999999999</c:v>
                </c:pt>
                <c:pt idx="19">
                  <c:v>310.84691500000002</c:v>
                </c:pt>
                <c:pt idx="20">
                  <c:v>1170.263244</c:v>
                </c:pt>
              </c:numCache>
            </c:numRef>
          </c:val>
          <c:extLst>
            <c:ext xmlns:c14="http://schemas.microsoft.com/office/drawing/2007/8/2/chart" uri="{6F2FDCE9-48DA-4B69-8628-5D25D57E5C99}">
              <c14:invertSolidFillFmt>
                <c14:spPr xmlns:c14="http://schemas.microsoft.com/office/drawing/2007/8/2/chart">
                  <a:solidFill>
                    <a:srgbClr val="FFFFFF"/>
                  </a:solidFill>
                </c14:spPr>
              </c14:invertSolidFillFmt>
            </c:ext>
            <c:ext xmlns:c16="http://schemas.microsoft.com/office/drawing/2014/chart" uri="{C3380CC4-5D6E-409C-BE32-E72D297353CC}">
              <c16:uniqueId val="{00000000-8823-C74E-8821-463C5B3E634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2068027336"/>
        <c:axId val="-2113994440"/>
      </c:barChart>
      <c:catAx>
        <c:axId val="-206802733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crossAx val="-2113994440"/>
        <c:crosses val="autoZero"/>
        <c:auto val="1"/>
        <c:lblAlgn val="ctr"/>
        <c:lblOffset val="100"/>
        <c:noMultiLvlLbl val="0"/>
      </c:catAx>
      <c:valAx>
        <c:axId val="-2113994440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-2068027336"/>
        <c:crosses val="autoZero"/>
        <c:crossBetween val="between"/>
      </c:valAx>
    </c:plotArea>
    <c:plotVisOnly val="1"/>
    <c:dispBlanksAs val="gap"/>
    <c:showDLblsOverMax val="1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1"/>
  <c:style val="2"/>
  <c:chart>
    <c:title>
      <c:tx>
        <c:rich>
          <a:bodyPr/>
          <a:lstStyle/>
          <a:p>
            <a:pPr>
              <a:defRPr sz="1200" b="1">
                <a:solidFill>
                  <a:srgbClr val="3A5566"/>
                </a:solidFill>
              </a:defRPr>
            </a:pPr>
            <a:r>
              <a:rPr lang="en-US"/>
              <a:t>Number of Office Sales by Year</a:t>
            </a:r>
          </a:p>
        </c:rich>
      </c:tx>
      <c:overlay val="0"/>
    </c:title>
    <c:autoTitleDeleted val="0"/>
    <c:plotArea>
      <c:layout/>
      <c:barChart>
        <c:barDir val="col"/>
        <c:grouping val="clustered"/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Transaction Count</c:v>
                </c:pt>
              </c:strCache>
            </c:strRef>
          </c:tx>
          <c:spPr>
            <a:solidFill>
              <a:srgbClr val="3A5566"/>
            </a:solidFill>
          </c:spPr>
          <c:invertIfNegative val="1"/>
          <c:cat>
            <c:strRef>
              <c:f>Sheet1!$A$2:$A$22</c:f>
              <c:strCache>
                <c:ptCount val="21"/>
                <c:pt idx="0">
                  <c:v>2005</c:v>
                </c:pt>
                <c:pt idx="1">
                  <c:v>2006</c:v>
                </c:pt>
                <c:pt idx="2">
                  <c:v>2007</c:v>
                </c:pt>
                <c:pt idx="3">
                  <c:v>2008</c:v>
                </c:pt>
                <c:pt idx="4">
                  <c:v>2009</c:v>
                </c:pt>
                <c:pt idx="5">
                  <c:v>2010</c:v>
                </c:pt>
                <c:pt idx="6">
                  <c:v>2011</c:v>
                </c:pt>
                <c:pt idx="7">
                  <c:v>2012</c:v>
                </c:pt>
                <c:pt idx="8">
                  <c:v>2013</c:v>
                </c:pt>
                <c:pt idx="9">
                  <c:v>2014</c:v>
                </c:pt>
                <c:pt idx="10">
                  <c:v>2015</c:v>
                </c:pt>
                <c:pt idx="11">
                  <c:v>2016</c:v>
                </c:pt>
                <c:pt idx="12">
                  <c:v>2017</c:v>
                </c:pt>
                <c:pt idx="13">
                  <c:v>2018</c:v>
                </c:pt>
                <c:pt idx="14">
                  <c:v>2019</c:v>
                </c:pt>
                <c:pt idx="15">
                  <c:v>2020</c:v>
                </c:pt>
                <c:pt idx="16">
                  <c:v>2021</c:v>
                </c:pt>
                <c:pt idx="17">
                  <c:v>2022</c:v>
                </c:pt>
                <c:pt idx="18">
                  <c:v>2023</c:v>
                </c:pt>
                <c:pt idx="19">
                  <c:v>2024</c:v>
                </c:pt>
                <c:pt idx="20">
                  <c:v>2025</c:v>
                </c:pt>
              </c:strCache>
            </c:strRef>
          </c:cat>
          <c:val>
            <c:numRef>
              <c:f>Sheet1!$B$2:$B$22</c:f>
              <c:numCache>
                <c:formatCode>General</c:formatCode>
                <c:ptCount val="21"/>
                <c:pt idx="0">
                  <c:v>196</c:v>
                </c:pt>
                <c:pt idx="1">
                  <c:v>200</c:v>
                </c:pt>
                <c:pt idx="2">
                  <c:v>179</c:v>
                </c:pt>
                <c:pt idx="3">
                  <c:v>132</c:v>
                </c:pt>
                <c:pt idx="4">
                  <c:v>80</c:v>
                </c:pt>
                <c:pt idx="5">
                  <c:v>67</c:v>
                </c:pt>
                <c:pt idx="6">
                  <c:v>80</c:v>
                </c:pt>
                <c:pt idx="7">
                  <c:v>129</c:v>
                </c:pt>
                <c:pt idx="8">
                  <c:v>133</c:v>
                </c:pt>
                <c:pt idx="9">
                  <c:v>164</c:v>
                </c:pt>
                <c:pt idx="10">
                  <c:v>192</c:v>
                </c:pt>
                <c:pt idx="11">
                  <c:v>165</c:v>
                </c:pt>
                <c:pt idx="12">
                  <c:v>168</c:v>
                </c:pt>
                <c:pt idx="13">
                  <c:v>150</c:v>
                </c:pt>
                <c:pt idx="14">
                  <c:v>142</c:v>
                </c:pt>
                <c:pt idx="15">
                  <c:v>119</c:v>
                </c:pt>
                <c:pt idx="16">
                  <c:v>157</c:v>
                </c:pt>
                <c:pt idx="17">
                  <c:v>112</c:v>
                </c:pt>
                <c:pt idx="18">
                  <c:v>98</c:v>
                </c:pt>
                <c:pt idx="19">
                  <c:v>81</c:v>
                </c:pt>
                <c:pt idx="20">
                  <c:v>87</c:v>
                </c:pt>
              </c:numCache>
            </c:numRef>
          </c:val>
          <c:extLst>
            <c:ext xmlns:c14="http://schemas.microsoft.com/office/drawing/2007/8/2/chart" uri="{6F2FDCE9-48DA-4B69-8628-5D25D57E5C99}">
              <c14:invertSolidFillFmt>
                <c14:spPr xmlns:c14="http://schemas.microsoft.com/office/drawing/2007/8/2/chart">
                  <a:solidFill>
                    <a:srgbClr val="FFFFFF"/>
                  </a:solidFill>
                </c14:spPr>
              </c14:invertSolidFillFmt>
            </c:ext>
            <c:ext xmlns:c16="http://schemas.microsoft.com/office/drawing/2014/chart" uri="{C3380CC4-5D6E-409C-BE32-E72D297353CC}">
              <c16:uniqueId val="{00000000-1759-6A42-8A91-CE94E290965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2068027336"/>
        <c:axId val="-2113994440"/>
      </c:barChart>
      <c:catAx>
        <c:axId val="-206802733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crossAx val="-2113994440"/>
        <c:crosses val="autoZero"/>
        <c:auto val="1"/>
        <c:lblAlgn val="ctr"/>
        <c:lblOffset val="100"/>
        <c:noMultiLvlLbl val="0"/>
      </c:catAx>
      <c:valAx>
        <c:axId val="-2113994440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-2068027336"/>
        <c:crosses val="autoZero"/>
        <c:crossBetween val="between"/>
      </c:valAx>
    </c:plotArea>
    <c:plotVisOnly val="1"/>
    <c:dispBlanksAs val="gap"/>
    <c:showDLblsOverMax val="1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1"/>
  <c:style val="2"/>
  <c:chart>
    <c:title>
      <c:tx>
        <c:rich>
          <a:bodyPr/>
          <a:lstStyle/>
          <a:p>
            <a:pPr>
              <a:defRPr sz="1200" b="1">
                <a:solidFill>
                  <a:srgbClr val="3A5566"/>
                </a:solidFill>
              </a:defRPr>
            </a:pPr>
            <a:r>
              <a:rPr lang="en-US"/>
              <a:t>Median Price Per SF</a:t>
            </a:r>
          </a:p>
        </c:rich>
      </c:tx>
      <c:overlay val="0"/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Median $/SF</c:v>
                </c:pt>
              </c:strCache>
            </c:strRef>
          </c:tx>
          <c:spPr>
            <a:ln w="38100">
              <a:solidFill>
                <a:srgbClr val="2E7D32"/>
              </a:solidFill>
            </a:ln>
          </c:spPr>
          <c:marker>
            <c:symbol val="none"/>
          </c:marker>
          <c:cat>
            <c:strRef>
              <c:f>Sheet1!$A$2:$A$22</c:f>
              <c:strCache>
                <c:ptCount val="21"/>
                <c:pt idx="0">
                  <c:v>2005</c:v>
                </c:pt>
                <c:pt idx="1">
                  <c:v>2006</c:v>
                </c:pt>
                <c:pt idx="2">
                  <c:v>2007</c:v>
                </c:pt>
                <c:pt idx="3">
                  <c:v>2008</c:v>
                </c:pt>
                <c:pt idx="4">
                  <c:v>2009</c:v>
                </c:pt>
                <c:pt idx="5">
                  <c:v>2010</c:v>
                </c:pt>
                <c:pt idx="6">
                  <c:v>2011</c:v>
                </c:pt>
                <c:pt idx="7">
                  <c:v>2012</c:v>
                </c:pt>
                <c:pt idx="8">
                  <c:v>2013</c:v>
                </c:pt>
                <c:pt idx="9">
                  <c:v>2014</c:v>
                </c:pt>
                <c:pt idx="10">
                  <c:v>2015</c:v>
                </c:pt>
                <c:pt idx="11">
                  <c:v>2016</c:v>
                </c:pt>
                <c:pt idx="12">
                  <c:v>2017</c:v>
                </c:pt>
                <c:pt idx="13">
                  <c:v>2018</c:v>
                </c:pt>
                <c:pt idx="14">
                  <c:v>2019</c:v>
                </c:pt>
                <c:pt idx="15">
                  <c:v>2020</c:v>
                </c:pt>
                <c:pt idx="16">
                  <c:v>2021</c:v>
                </c:pt>
                <c:pt idx="17">
                  <c:v>2022</c:v>
                </c:pt>
                <c:pt idx="18">
                  <c:v>2023</c:v>
                </c:pt>
                <c:pt idx="19">
                  <c:v>2024</c:v>
                </c:pt>
                <c:pt idx="20">
                  <c:v>2025</c:v>
                </c:pt>
              </c:strCache>
            </c:strRef>
          </c:cat>
          <c:val>
            <c:numRef>
              <c:f>Sheet1!$B$2:$B$22</c:f>
              <c:numCache>
                <c:formatCode>General</c:formatCode>
                <c:ptCount val="21"/>
                <c:pt idx="0">
                  <c:v>77.599999999999994</c:v>
                </c:pt>
                <c:pt idx="1">
                  <c:v>82.76</c:v>
                </c:pt>
                <c:pt idx="2">
                  <c:v>99.45</c:v>
                </c:pt>
                <c:pt idx="3">
                  <c:v>88.86</c:v>
                </c:pt>
                <c:pt idx="4">
                  <c:v>87.210000000000008</c:v>
                </c:pt>
                <c:pt idx="5">
                  <c:v>86.59</c:v>
                </c:pt>
                <c:pt idx="6">
                  <c:v>77.259999999999991</c:v>
                </c:pt>
                <c:pt idx="7">
                  <c:v>75.83</c:v>
                </c:pt>
                <c:pt idx="8">
                  <c:v>110.86</c:v>
                </c:pt>
                <c:pt idx="9">
                  <c:v>98.96</c:v>
                </c:pt>
                <c:pt idx="10">
                  <c:v>136.34</c:v>
                </c:pt>
                <c:pt idx="11">
                  <c:v>146.70999999999998</c:v>
                </c:pt>
                <c:pt idx="12">
                  <c:v>181.62</c:v>
                </c:pt>
                <c:pt idx="13">
                  <c:v>177.815</c:v>
                </c:pt>
                <c:pt idx="14">
                  <c:v>221.57</c:v>
                </c:pt>
                <c:pt idx="15">
                  <c:v>216.82</c:v>
                </c:pt>
                <c:pt idx="16">
                  <c:v>321.75</c:v>
                </c:pt>
                <c:pt idx="17">
                  <c:v>394.26499999999999</c:v>
                </c:pt>
                <c:pt idx="18">
                  <c:v>385.93</c:v>
                </c:pt>
                <c:pt idx="19">
                  <c:v>335.44</c:v>
                </c:pt>
                <c:pt idx="20">
                  <c:v>322.30499999999995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C96-774C-B48C-6A0E73F4B5E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118791784"/>
        <c:axId val="2140495176"/>
      </c:lineChart>
      <c:catAx>
        <c:axId val="211879178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crossAx val="2140495176"/>
        <c:crosses val="autoZero"/>
        <c:auto val="1"/>
        <c:lblAlgn val="ctr"/>
        <c:lblOffset val="100"/>
        <c:noMultiLvlLbl val="0"/>
      </c:catAx>
      <c:valAx>
        <c:axId val="2140495176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2118791784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2/17/26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2/17/26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2/17/26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2/17/26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2/17/26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2/17/26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2/17/26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2/17/26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2/17/26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2/17/26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2/17/26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2/17/26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7" Type="http://schemas.openxmlformats.org/officeDocument/2006/relationships/image" Target="../media/image9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7" Type="http://schemas.openxmlformats.org/officeDocument/2006/relationships/image" Target="../media/image15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jpg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7" Type="http://schemas.openxmlformats.org/officeDocument/2006/relationships/image" Target="../media/image21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jpg"/><Relationship Id="rId5" Type="http://schemas.openxmlformats.org/officeDocument/2006/relationships/image" Target="../media/image19.jpg"/><Relationship Id="rId4" Type="http://schemas.openxmlformats.org/officeDocument/2006/relationships/image" Target="../media/image18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7" Type="http://schemas.openxmlformats.org/officeDocument/2006/relationships/image" Target="../media/image27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jpg"/><Relationship Id="rId5" Type="http://schemas.openxmlformats.org/officeDocument/2006/relationships/image" Target="../media/image25.jpg"/><Relationship Id="rId4" Type="http://schemas.openxmlformats.org/officeDocument/2006/relationships/image" Target="../media/image24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7" Type="http://schemas.openxmlformats.org/officeDocument/2006/relationships/image" Target="../media/image35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jpg"/><Relationship Id="rId5" Type="http://schemas.openxmlformats.org/officeDocument/2006/relationships/image" Target="../media/image33.jpg"/><Relationship Id="rId4" Type="http://schemas.openxmlformats.org/officeDocument/2006/relationships/image" Target="../media/image32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7" Type="http://schemas.openxmlformats.org/officeDocument/2006/relationships/image" Target="../media/image41.jp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jpg"/><Relationship Id="rId5" Type="http://schemas.openxmlformats.org/officeDocument/2006/relationships/image" Target="../media/image39.jpg"/><Relationship Id="rId4" Type="http://schemas.openxmlformats.org/officeDocument/2006/relationships/image" Target="../media/image3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1695" cy="1005840"/>
          </a:xfrm>
          <a:prstGeom prst="rect">
            <a:avLst/>
          </a:prstGeom>
          <a:solidFill>
            <a:srgbClr val="3A55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457200" y="137160"/>
            <a:ext cx="1097280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3200" b="1">
                <a:solidFill>
                  <a:srgbClr val="FFFFFF"/>
                </a:solidFill>
              </a:defRPr>
            </a:pPr>
            <a:r>
              <a:t>648 Grassmere Park — Comparable Sales Analysis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548640"/>
            <a:ext cx="109728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600" b="0">
                <a:solidFill>
                  <a:srgbClr val="CBB279"/>
                </a:solidFill>
              </a:defRPr>
            </a:pPr>
            <a:r>
              <a:t>Subject Property  |  Nashville, Davidson County, TN</a:t>
            </a:r>
          </a:p>
        </p:txBody>
      </p:sp>
      <p:pic>
        <p:nvPicPr>
          <p:cNvPr id="5" name="Picture 4" descr="rank0_photo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371600"/>
            <a:ext cx="4114800" cy="2743200"/>
          </a:xfrm>
          <a:prstGeom prst="rect">
            <a:avLst/>
          </a:prstGeom>
        </p:spPr>
      </p:pic>
      <p:pic>
        <p:nvPicPr>
          <p:cNvPr id="6" name="Picture 5" descr="rank0_sketch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6320" y="1371600"/>
            <a:ext cx="3200400" cy="27432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8503920" y="1371600"/>
            <a:ext cx="1645920" cy="1188720"/>
          </a:xfrm>
          <a:prstGeom prst="rect">
            <a:avLst/>
          </a:prstGeom>
          <a:solidFill>
            <a:srgbClr val="F2F0ED"/>
          </a:solidFill>
          <a:ln>
            <a:solidFill>
              <a:srgbClr val="E2E2E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defRPr sz="2200" b="1">
                <a:solidFill>
                  <a:srgbClr val="3A5566"/>
                </a:solidFill>
              </a:defRPr>
            </a:pPr>
            <a:r>
              <a:t>$25.9M</a:t>
            </a:r>
          </a:p>
          <a:p>
            <a:pPr algn="ctr">
              <a:defRPr sz="1000">
                <a:solidFill>
                  <a:srgbClr val="706F6C"/>
                </a:solidFill>
              </a:defRPr>
            </a:pPr>
            <a:r>
              <a:t>Sale Price</a:t>
            </a:r>
          </a:p>
        </p:txBody>
      </p:sp>
      <p:sp>
        <p:nvSpPr>
          <p:cNvPr id="8" name="Rectangle 7"/>
          <p:cNvSpPr/>
          <p:nvPr/>
        </p:nvSpPr>
        <p:spPr>
          <a:xfrm>
            <a:off x="10287000" y="1371600"/>
            <a:ext cx="1645920" cy="1188720"/>
          </a:xfrm>
          <a:prstGeom prst="rect">
            <a:avLst/>
          </a:prstGeom>
          <a:solidFill>
            <a:srgbClr val="F2F0ED"/>
          </a:solidFill>
          <a:ln>
            <a:solidFill>
              <a:srgbClr val="E2E2E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defRPr sz="2200" b="1">
                <a:solidFill>
                  <a:srgbClr val="3A5566"/>
                </a:solidFill>
              </a:defRPr>
            </a:pPr>
            <a:r>
              <a:t>$115.69</a:t>
            </a:r>
          </a:p>
          <a:p>
            <a:pPr algn="ctr">
              <a:defRPr sz="1000">
                <a:solidFill>
                  <a:srgbClr val="706F6C"/>
                </a:solidFill>
              </a:defRPr>
            </a:pPr>
            <a:r>
              <a:t>Per SF</a:t>
            </a:r>
          </a:p>
        </p:txBody>
      </p:sp>
      <p:sp>
        <p:nvSpPr>
          <p:cNvPr id="9" name="Rectangle 8"/>
          <p:cNvSpPr/>
          <p:nvPr/>
        </p:nvSpPr>
        <p:spPr>
          <a:xfrm>
            <a:off x="12070080" y="1371600"/>
            <a:ext cx="1645920" cy="1188720"/>
          </a:xfrm>
          <a:prstGeom prst="rect">
            <a:avLst/>
          </a:prstGeom>
          <a:solidFill>
            <a:srgbClr val="F2F0ED"/>
          </a:solidFill>
          <a:ln>
            <a:solidFill>
              <a:srgbClr val="E2E2E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defRPr sz="2200" b="1">
                <a:solidFill>
                  <a:srgbClr val="3A5566"/>
                </a:solidFill>
              </a:defRPr>
            </a:pPr>
            <a:r>
              <a:t>23.49 ac</a:t>
            </a:r>
          </a:p>
          <a:p>
            <a:pPr algn="ctr">
              <a:defRPr sz="1000">
                <a:solidFill>
                  <a:srgbClr val="706F6C"/>
                </a:solidFill>
              </a:defRPr>
            </a:pPr>
            <a:r>
              <a:t>Lot Size</a:t>
            </a:r>
          </a:p>
        </p:txBody>
      </p:sp>
      <p:sp>
        <p:nvSpPr>
          <p:cNvPr id="10" name="Rectangle 9"/>
          <p:cNvSpPr/>
          <p:nvPr/>
        </p:nvSpPr>
        <p:spPr>
          <a:xfrm>
            <a:off x="13853159" y="1371600"/>
            <a:ext cx="1645920" cy="1188720"/>
          </a:xfrm>
          <a:prstGeom prst="rect">
            <a:avLst/>
          </a:prstGeom>
          <a:solidFill>
            <a:srgbClr val="F2F0ED"/>
          </a:solidFill>
          <a:ln>
            <a:solidFill>
              <a:srgbClr val="E2E2E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defRPr sz="2200" b="1">
                <a:solidFill>
                  <a:srgbClr val="3A5566"/>
                </a:solidFill>
              </a:defRPr>
            </a:pPr>
            <a:r>
              <a:t>1985</a:t>
            </a:r>
          </a:p>
          <a:p>
            <a:pPr algn="ctr">
              <a:defRPr sz="1000">
                <a:solidFill>
                  <a:srgbClr val="706F6C"/>
                </a:solidFill>
              </a:defRPr>
            </a:pPr>
            <a:r>
              <a:t>Year Built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57200" y="4389120"/>
            <a:ext cx="10972800" cy="3200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400" b="0">
                <a:solidFill>
                  <a:srgbClr val="3A5566"/>
                </a:solidFill>
              </a:defRPr>
            </a:pPr>
            <a:r>
              <a:t>648 Grassmere Park, Nashville, TN 37211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57200" y="4736592"/>
            <a:ext cx="10972800" cy="3200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400" b="0">
                <a:solidFill>
                  <a:srgbClr val="3A5566"/>
                </a:solidFill>
              </a:defRPr>
            </a:pPr>
            <a:r>
              <a:t>Sale Price: $25,938,000  |  Price/SF: $115.69  |  Sold: 2015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57200" y="5084064"/>
            <a:ext cx="10972800" cy="3200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400" b="0">
                <a:solidFill>
                  <a:srgbClr val="3A5566"/>
                </a:solidFill>
              </a:defRPr>
            </a:pPr>
            <a:r>
              <a:t>Year Built: 1985  |  Acreage: 23.49 ac  |  Stories: 3  |  Zoning: IWD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57200" y="5431536"/>
            <a:ext cx="10972800" cy="3200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400" b="0">
                <a:solidFill>
                  <a:srgbClr val="3A5566"/>
                </a:solidFill>
              </a:defRPr>
            </a:pPr>
            <a:r>
              <a:t>Land Use: Office Building (3+ Stories)  |  Comp Score: 100/100</a:t>
            </a:r>
          </a:p>
        </p:txBody>
      </p:sp>
      <p:sp>
        <p:nvSpPr>
          <p:cNvPr id="15" name="Rectangle 14"/>
          <p:cNvSpPr/>
          <p:nvPr/>
        </p:nvSpPr>
        <p:spPr>
          <a:xfrm>
            <a:off x="8503920" y="2743200"/>
            <a:ext cx="1645920" cy="1188720"/>
          </a:xfrm>
          <a:prstGeom prst="rect">
            <a:avLst/>
          </a:prstGeom>
          <a:solidFill>
            <a:srgbClr val="F2F0ED"/>
          </a:solidFill>
          <a:ln>
            <a:solidFill>
              <a:srgbClr val="E2E2E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defRPr sz="2200" b="1">
                <a:solidFill>
                  <a:srgbClr val="3A5566"/>
                </a:solidFill>
              </a:defRPr>
            </a:pPr>
            <a:r>
              <a:t>3</a:t>
            </a:r>
          </a:p>
          <a:p>
            <a:pPr algn="ctr">
              <a:defRPr sz="1000">
                <a:solidFill>
                  <a:srgbClr val="706F6C"/>
                </a:solidFill>
              </a:defRPr>
            </a:pPr>
            <a:r>
              <a:t>Stories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287000" y="2743200"/>
            <a:ext cx="1645920" cy="1188720"/>
          </a:xfrm>
          <a:prstGeom prst="rect">
            <a:avLst/>
          </a:prstGeom>
          <a:solidFill>
            <a:srgbClr val="F2F0ED"/>
          </a:solidFill>
          <a:ln>
            <a:solidFill>
              <a:srgbClr val="E2E2E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defRPr sz="2200" b="1">
                <a:solidFill>
                  <a:srgbClr val="3A5566"/>
                </a:solidFill>
              </a:defRPr>
            </a:pPr>
            <a:r>
              <a:t>IWD</a:t>
            </a:r>
          </a:p>
          <a:p>
            <a:pPr algn="ctr">
              <a:defRPr sz="1000">
                <a:solidFill>
                  <a:srgbClr val="706F6C"/>
                </a:solidFill>
              </a:defRPr>
            </a:pPr>
            <a:r>
              <a:t>Zoning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2070080" y="2743200"/>
            <a:ext cx="1645920" cy="1188720"/>
          </a:xfrm>
          <a:prstGeom prst="rect">
            <a:avLst/>
          </a:prstGeom>
          <a:solidFill>
            <a:srgbClr val="F2F0ED"/>
          </a:solidFill>
          <a:ln>
            <a:solidFill>
              <a:srgbClr val="E2E2E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defRPr sz="2200" b="1">
                <a:solidFill>
                  <a:srgbClr val="3A5566"/>
                </a:solidFill>
              </a:defRPr>
            </a:pPr>
            <a:r>
              <a:t>100</a:t>
            </a:r>
          </a:p>
          <a:p>
            <a:pPr algn="ctr">
              <a:defRPr sz="1000">
                <a:solidFill>
                  <a:srgbClr val="706F6C"/>
                </a:solidFill>
              </a:defRPr>
            </a:pPr>
            <a:r>
              <a:t>Comp Score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1695" cy="777240"/>
          </a:xfrm>
          <a:prstGeom prst="rect">
            <a:avLst/>
          </a:prstGeom>
          <a:solidFill>
            <a:srgbClr val="3A55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Rectangle 2"/>
          <p:cNvSpPr/>
          <p:nvPr/>
        </p:nvSpPr>
        <p:spPr>
          <a:xfrm>
            <a:off x="0" y="777240"/>
            <a:ext cx="12191695" cy="54864"/>
          </a:xfrm>
          <a:prstGeom prst="rect">
            <a:avLst/>
          </a:prstGeom>
          <a:solidFill>
            <a:srgbClr val="E651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457200" y="137160"/>
            <a:ext cx="1097280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2600" b="1">
                <a:solidFill>
                  <a:srgbClr val="FFFFFF"/>
                </a:solidFill>
              </a:defRPr>
            </a:pPr>
            <a:r>
              <a:t>Tier 3 — Supporting Comparables — #20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457200"/>
            <a:ext cx="1097280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300" b="0">
                <a:solidFill>
                  <a:srgbClr val="CBB279"/>
                </a:solidFill>
              </a:defRPr>
            </a:pPr>
            <a:r>
              <a:t>Scores: 58-58/100</a:t>
            </a:r>
          </a:p>
        </p:txBody>
      </p:sp>
      <p:sp>
        <p:nvSpPr>
          <p:cNvPr id="6" name="Rectangle 5"/>
          <p:cNvSpPr/>
          <p:nvPr/>
        </p:nvSpPr>
        <p:spPr>
          <a:xfrm>
            <a:off x="457200" y="1051560"/>
            <a:ext cx="457200" cy="365760"/>
          </a:xfrm>
          <a:prstGeom prst="rect">
            <a:avLst/>
          </a:prstGeom>
          <a:solidFill>
            <a:srgbClr val="E651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400" b="1">
                <a:solidFill>
                  <a:srgbClr val="FFFFFF"/>
                </a:solidFill>
              </a:defRPr>
            </a:pPr>
            <a:r>
              <a:t>#20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05840" y="1051560"/>
            <a:ext cx="10545775" cy="3200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500" b="1">
                <a:solidFill>
                  <a:srgbClr val="3A5566"/>
                </a:solidFill>
              </a:defRPr>
            </a:pPr>
            <a:r>
              <a:t>3343 Perimeter Hill Dr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05840" y="1307592"/>
            <a:ext cx="10545775" cy="228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950" b="0">
                <a:solidFill>
                  <a:srgbClr val="706F6C"/>
                </a:solidFill>
              </a:defRPr>
            </a:pPr>
            <a:r>
              <a:t>Nashville, TN  |  Score: 58/100</a:t>
            </a:r>
          </a:p>
        </p:txBody>
      </p:sp>
      <p:pic>
        <p:nvPicPr>
          <p:cNvPr id="9" name="Picture 8" descr="rank20_photo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10911535" cy="1920240"/>
          </a:xfrm>
          <a:prstGeom prst="rect">
            <a:avLst/>
          </a:prstGeom>
        </p:spPr>
      </p:pic>
      <p:pic>
        <p:nvPicPr>
          <p:cNvPr id="10" name="Picture 9" descr="rank20_sketch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3611879"/>
            <a:ext cx="10911535" cy="146304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57200" y="5212079"/>
            <a:ext cx="10911535" cy="2377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050" b="1">
                <a:solidFill>
                  <a:srgbClr val="3A5566"/>
                </a:solidFill>
              </a:defRPr>
            </a:pPr>
            <a:r>
              <a:t>$5,254,600  (2018)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57200" y="5440679"/>
            <a:ext cx="10911535" cy="2377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050" b="0">
                <a:solidFill>
                  <a:srgbClr val="3A5566"/>
                </a:solidFill>
              </a:defRPr>
            </a:pPr>
            <a:r>
              <a:t>Price/SF: $71.64/SF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57200" y="5669279"/>
            <a:ext cx="10911535" cy="2377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050" b="0">
                <a:solidFill>
                  <a:srgbClr val="3A5566"/>
                </a:solidFill>
              </a:defRPr>
            </a:pPr>
            <a:r>
              <a:t>Built 1985  |  3.58 ac  |  3 stories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57200" y="5897879"/>
            <a:ext cx="10911535" cy="2377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050" b="0">
                <a:solidFill>
                  <a:srgbClr val="3A5566"/>
                </a:solidFill>
              </a:defRPr>
            </a:pPr>
            <a:r>
              <a:t>Zoning: CS  |  Office (1-2 Stories)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57200" y="6126479"/>
            <a:ext cx="10911535" cy="2377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050" b="0">
                <a:solidFill>
                  <a:srgbClr val="3A5566"/>
                </a:solidFill>
              </a:defRPr>
            </a:pPr>
            <a:r>
              <a:t>Building: 73,352 SF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A55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365760"/>
            <a:ext cx="10972800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400" b="1">
                <a:solidFill>
                  <a:srgbClr val="FFFFFF"/>
                </a:solidFill>
              </a:defRPr>
            </a:pPr>
            <a:r>
              <a:t>Comparable Sales Summary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914400"/>
            <a:ext cx="109728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1600" b="0">
                <a:solidFill>
                  <a:srgbClr val="CBB279"/>
                </a:solidFill>
              </a:defRPr>
            </a:pPr>
            <a:r>
              <a:t>648 Grassmere Park  |  20 Comparable Properties  |  Davidson County, TN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371600" y="1645920"/>
            <a:ext cx="164592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1300" b="1">
                <a:solidFill>
                  <a:srgbClr val="CBB279"/>
                </a:solidFill>
              </a:defRPr>
            </a:pPr>
            <a:r>
              <a:t>Tier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200400" y="1645920"/>
            <a:ext cx="118872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1300" b="1">
                <a:solidFill>
                  <a:srgbClr val="CBB279"/>
                </a:solidFill>
              </a:defRPr>
            </a:pPr>
            <a:r>
              <a:t>Count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0" y="1645920"/>
            <a:ext cx="256032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1300" b="1">
                <a:solidFill>
                  <a:srgbClr val="CBB279"/>
                </a:solidFill>
              </a:defRPr>
            </a:pPr>
            <a:r>
              <a:t>Price Range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315200" y="1645920"/>
            <a:ext cx="210312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1300" b="1">
                <a:solidFill>
                  <a:srgbClr val="CBB279"/>
                </a:solidFill>
              </a:defRPr>
            </a:pPr>
            <a:r>
              <a:t>Avg $/SF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601200" y="1645920"/>
            <a:ext cx="18288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1300" b="1">
                <a:solidFill>
                  <a:srgbClr val="CBB279"/>
                </a:solidFill>
              </a:defRPr>
            </a:pPr>
            <a:r>
              <a:t>Score Range</a:t>
            </a:r>
          </a:p>
        </p:txBody>
      </p:sp>
      <p:sp>
        <p:nvSpPr>
          <p:cNvPr id="9" name="Rectangle 8"/>
          <p:cNvSpPr/>
          <p:nvPr/>
        </p:nvSpPr>
        <p:spPr>
          <a:xfrm>
            <a:off x="1371600" y="2011680"/>
            <a:ext cx="9601200" cy="27432"/>
          </a:xfrm>
          <a:prstGeom prst="rect">
            <a:avLst/>
          </a:prstGeom>
          <a:solidFill>
            <a:srgbClr val="CBB27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Oval 9"/>
          <p:cNvSpPr/>
          <p:nvPr/>
        </p:nvSpPr>
        <p:spPr>
          <a:xfrm>
            <a:off x="1097280" y="2377440"/>
            <a:ext cx="182880" cy="182880"/>
          </a:xfrm>
          <a:prstGeom prst="ellipse">
            <a:avLst/>
          </a:prstGeom>
          <a:solidFill>
            <a:srgbClr val="C6282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1" name="TextBox 10"/>
          <p:cNvSpPr txBox="1"/>
          <p:nvPr/>
        </p:nvSpPr>
        <p:spPr>
          <a:xfrm>
            <a:off x="1371600" y="2286000"/>
            <a:ext cx="164592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1300" b="1">
                <a:solidFill>
                  <a:srgbClr val="FFFFFF"/>
                </a:solidFill>
              </a:defRPr>
            </a:pPr>
            <a:r>
              <a:t>Subject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200400" y="2286000"/>
            <a:ext cx="118872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1300" b="0">
                <a:solidFill>
                  <a:srgbClr val="FFFFFF"/>
                </a:solidFill>
              </a:defRPr>
            </a:pPr>
            <a:r>
              <a:t>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572000" y="2286000"/>
            <a:ext cx="256032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1300" b="0">
                <a:solidFill>
                  <a:srgbClr val="FFFFFF"/>
                </a:solidFill>
              </a:defRPr>
            </a:pPr>
            <a:r>
              <a:t>$25,938,000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315200" y="2286000"/>
            <a:ext cx="210312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1300" b="0">
                <a:solidFill>
                  <a:srgbClr val="FFFFFF"/>
                </a:solidFill>
              </a:defRPr>
            </a:pPr>
            <a:r>
              <a:t>$115.69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601200" y="2286000"/>
            <a:ext cx="18288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1300" b="0">
                <a:solidFill>
                  <a:srgbClr val="FFFFFF"/>
                </a:solidFill>
              </a:defRPr>
            </a:pPr>
            <a:r>
              <a:t>100</a:t>
            </a:r>
          </a:p>
        </p:txBody>
      </p:sp>
      <p:sp>
        <p:nvSpPr>
          <p:cNvPr id="16" name="Oval 15"/>
          <p:cNvSpPr/>
          <p:nvPr/>
        </p:nvSpPr>
        <p:spPr>
          <a:xfrm>
            <a:off x="1097280" y="2880360"/>
            <a:ext cx="182880" cy="182880"/>
          </a:xfrm>
          <a:prstGeom prst="ellipse">
            <a:avLst/>
          </a:prstGeom>
          <a:solidFill>
            <a:srgbClr val="1565C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7" name="TextBox 16"/>
          <p:cNvSpPr txBox="1"/>
          <p:nvPr/>
        </p:nvSpPr>
        <p:spPr>
          <a:xfrm>
            <a:off x="1371600" y="2788920"/>
            <a:ext cx="164592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1300" b="1">
                <a:solidFill>
                  <a:srgbClr val="FFFFFF"/>
                </a:solidFill>
              </a:defRPr>
            </a:pPr>
            <a:r>
              <a:t>Tier 1 — Best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200400" y="2788920"/>
            <a:ext cx="118872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1300" b="0">
                <a:solidFill>
                  <a:srgbClr val="FFFFFF"/>
                </a:solidFill>
              </a:defRPr>
            </a:pPr>
            <a:r>
              <a:t>6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572000" y="2788920"/>
            <a:ext cx="256032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1300" b="0">
                <a:solidFill>
                  <a:srgbClr val="FFFFFF"/>
                </a:solidFill>
              </a:defRPr>
            </a:pPr>
            <a:r>
              <a:t>$10.9M - $36.0M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315200" y="2788920"/>
            <a:ext cx="210312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1300" b="0">
                <a:solidFill>
                  <a:srgbClr val="FFFFFF"/>
                </a:solidFill>
              </a:defRPr>
            </a:pPr>
            <a:r>
              <a:t>$107 - $236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9601200" y="2788920"/>
            <a:ext cx="18288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1300" b="0">
                <a:solidFill>
                  <a:srgbClr val="FFFFFF"/>
                </a:solidFill>
              </a:defRPr>
            </a:pPr>
            <a:r>
              <a:t>85-95</a:t>
            </a:r>
          </a:p>
        </p:txBody>
      </p:sp>
      <p:sp>
        <p:nvSpPr>
          <p:cNvPr id="22" name="Oval 21"/>
          <p:cNvSpPr/>
          <p:nvPr/>
        </p:nvSpPr>
        <p:spPr>
          <a:xfrm>
            <a:off x="1097280" y="3383279"/>
            <a:ext cx="182880" cy="182880"/>
          </a:xfrm>
          <a:prstGeom prst="ellipse">
            <a:avLst/>
          </a:prstGeom>
          <a:solidFill>
            <a:srgbClr val="2E7D3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3" name="TextBox 22"/>
          <p:cNvSpPr txBox="1"/>
          <p:nvPr/>
        </p:nvSpPr>
        <p:spPr>
          <a:xfrm>
            <a:off x="1371600" y="3291839"/>
            <a:ext cx="164592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1300" b="1">
                <a:solidFill>
                  <a:srgbClr val="FFFFFF"/>
                </a:solidFill>
              </a:defRPr>
            </a:pPr>
            <a:r>
              <a:t>Tier 2 — Good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200400" y="3291839"/>
            <a:ext cx="118872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1300" b="0">
                <a:solidFill>
                  <a:srgbClr val="FFFFFF"/>
                </a:solidFill>
              </a:defRPr>
            </a:pPr>
            <a:r>
              <a:t>7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572000" y="3291839"/>
            <a:ext cx="256032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1300" b="0">
                <a:solidFill>
                  <a:srgbClr val="FFFFFF"/>
                </a:solidFill>
              </a:defRPr>
            </a:pPr>
            <a:r>
              <a:t>$12.0M - $85.5M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315200" y="3291839"/>
            <a:ext cx="210312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1300" b="0">
                <a:solidFill>
                  <a:srgbClr val="FFFFFF"/>
                </a:solidFill>
              </a:defRPr>
            </a:pPr>
            <a:r>
              <a:t>$98 - $325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9601200" y="3291839"/>
            <a:ext cx="18288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1300" b="0">
                <a:solidFill>
                  <a:srgbClr val="FFFFFF"/>
                </a:solidFill>
              </a:defRPr>
            </a:pPr>
            <a:r>
              <a:t>75-82</a:t>
            </a:r>
          </a:p>
        </p:txBody>
      </p:sp>
      <p:sp>
        <p:nvSpPr>
          <p:cNvPr id="28" name="Oval 27"/>
          <p:cNvSpPr/>
          <p:nvPr/>
        </p:nvSpPr>
        <p:spPr>
          <a:xfrm>
            <a:off x="1097280" y="3886199"/>
            <a:ext cx="182880" cy="182880"/>
          </a:xfrm>
          <a:prstGeom prst="ellipse">
            <a:avLst/>
          </a:prstGeom>
          <a:solidFill>
            <a:srgbClr val="E651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9" name="TextBox 28"/>
          <p:cNvSpPr txBox="1"/>
          <p:nvPr/>
        </p:nvSpPr>
        <p:spPr>
          <a:xfrm>
            <a:off x="1371600" y="3794759"/>
            <a:ext cx="164592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1300" b="1">
                <a:solidFill>
                  <a:srgbClr val="FFFFFF"/>
                </a:solidFill>
              </a:defRPr>
            </a:pPr>
            <a:r>
              <a:t>Tier 3 — Supporting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200400" y="3794759"/>
            <a:ext cx="118872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1300" b="0">
                <a:solidFill>
                  <a:srgbClr val="FFFFFF"/>
                </a:solidFill>
              </a:defRPr>
            </a:pPr>
            <a:r>
              <a:t>7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572000" y="3794759"/>
            <a:ext cx="256032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1300" b="0">
                <a:solidFill>
                  <a:srgbClr val="FFFFFF"/>
                </a:solidFill>
              </a:defRPr>
            </a:pPr>
            <a:r>
              <a:t>$5.3M - $88.3M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7315200" y="3794759"/>
            <a:ext cx="210312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1300" b="0">
                <a:solidFill>
                  <a:srgbClr val="FFFFFF"/>
                </a:solidFill>
              </a:defRPr>
            </a:pPr>
            <a:r>
              <a:t>$72 - $184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9601200" y="3794759"/>
            <a:ext cx="18288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1300" b="0">
                <a:solidFill>
                  <a:srgbClr val="FFFFFF"/>
                </a:solidFill>
              </a:defRPr>
            </a:pPr>
            <a:r>
              <a:t>58-72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1695" cy="777240"/>
          </a:xfrm>
          <a:prstGeom prst="rect">
            <a:avLst/>
          </a:prstGeom>
          <a:solidFill>
            <a:srgbClr val="3A55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457200" y="109728"/>
            <a:ext cx="10972800" cy="4114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2600" b="1">
                <a:solidFill>
                  <a:srgbClr val="FFFFFF"/>
                </a:solidFill>
              </a:defRPr>
            </a:pPr>
            <a:r>
              <a:t>Board of Zoning Appeals — Case History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438912"/>
            <a:ext cx="1097280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200" b="0">
                <a:solidFill>
                  <a:srgbClr val="CBB279"/>
                </a:solidFill>
              </a:defRPr>
            </a:pPr>
            <a:r>
              <a:t>Davidson County, Nashville, TN  |  325 Total Cases (2006-2018)</a:t>
            </a:r>
          </a:p>
        </p:txBody>
      </p:sp>
      <p:sp>
        <p:nvSpPr>
          <p:cNvPr id="5" name="Rectangle 4"/>
          <p:cNvSpPr/>
          <p:nvPr/>
        </p:nvSpPr>
        <p:spPr>
          <a:xfrm>
            <a:off x="457200" y="1051560"/>
            <a:ext cx="1828800" cy="1097280"/>
          </a:xfrm>
          <a:prstGeom prst="rect">
            <a:avLst/>
          </a:prstGeom>
          <a:solidFill>
            <a:srgbClr val="F2F0ED"/>
          </a:solidFill>
          <a:ln>
            <a:solidFill>
              <a:srgbClr val="E2E2E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defRPr sz="2400" b="1">
                <a:solidFill>
                  <a:srgbClr val="3A5566"/>
                </a:solidFill>
              </a:defRPr>
            </a:pPr>
            <a:r>
              <a:t>325</a:t>
            </a:r>
          </a:p>
          <a:p>
            <a:pPr algn="ctr">
              <a:defRPr sz="1000">
                <a:solidFill>
                  <a:srgbClr val="706F6C"/>
                </a:solidFill>
              </a:defRPr>
            </a:pPr>
            <a:r>
              <a:t>Total BZA Cases</a:t>
            </a:r>
          </a:p>
        </p:txBody>
      </p:sp>
      <p:sp>
        <p:nvSpPr>
          <p:cNvPr id="6" name="Rectangle 5"/>
          <p:cNvSpPr/>
          <p:nvPr/>
        </p:nvSpPr>
        <p:spPr>
          <a:xfrm>
            <a:off x="2468880" y="1051560"/>
            <a:ext cx="1828800" cy="1097280"/>
          </a:xfrm>
          <a:prstGeom prst="rect">
            <a:avLst/>
          </a:prstGeom>
          <a:solidFill>
            <a:srgbClr val="F2F0ED"/>
          </a:solidFill>
          <a:ln>
            <a:solidFill>
              <a:srgbClr val="E2E2E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defRPr sz="2400" b="1">
                <a:solidFill>
                  <a:srgbClr val="E65100"/>
                </a:solidFill>
              </a:defRPr>
            </a:pPr>
            <a:r>
              <a:t>223</a:t>
            </a:r>
          </a:p>
          <a:p>
            <a:pPr algn="ctr">
              <a:defRPr sz="1000">
                <a:solidFill>
                  <a:srgbClr val="706F6C"/>
                </a:solidFill>
              </a:defRPr>
            </a:pPr>
            <a:r>
              <a:t>Expired</a:t>
            </a:r>
          </a:p>
        </p:txBody>
      </p:sp>
      <p:sp>
        <p:nvSpPr>
          <p:cNvPr id="7" name="Rectangle 6"/>
          <p:cNvSpPr/>
          <p:nvPr/>
        </p:nvSpPr>
        <p:spPr>
          <a:xfrm>
            <a:off x="4480560" y="1051560"/>
            <a:ext cx="1828800" cy="1097280"/>
          </a:xfrm>
          <a:prstGeom prst="rect">
            <a:avLst/>
          </a:prstGeom>
          <a:solidFill>
            <a:srgbClr val="F2F0ED"/>
          </a:solidFill>
          <a:ln>
            <a:solidFill>
              <a:srgbClr val="E2E2E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defRPr sz="2400" b="1">
                <a:solidFill>
                  <a:srgbClr val="2E7D32"/>
                </a:solidFill>
              </a:defRPr>
            </a:pPr>
            <a:r>
              <a:t>70</a:t>
            </a:r>
          </a:p>
          <a:p>
            <a:pPr algn="ctr">
              <a:defRPr sz="1000">
                <a:solidFill>
                  <a:srgbClr val="706F6C"/>
                </a:solidFill>
              </a:defRPr>
            </a:pPr>
            <a:r>
              <a:t>Completed</a:t>
            </a:r>
          </a:p>
        </p:txBody>
      </p:sp>
      <p:sp>
        <p:nvSpPr>
          <p:cNvPr id="8" name="Rectangle 7"/>
          <p:cNvSpPr/>
          <p:nvPr/>
        </p:nvSpPr>
        <p:spPr>
          <a:xfrm>
            <a:off x="6492240" y="1051560"/>
            <a:ext cx="1828800" cy="1097280"/>
          </a:xfrm>
          <a:prstGeom prst="rect">
            <a:avLst/>
          </a:prstGeom>
          <a:solidFill>
            <a:srgbClr val="F2F0ED"/>
          </a:solidFill>
          <a:ln>
            <a:solidFill>
              <a:srgbClr val="E2E2E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defRPr sz="2400" b="1">
                <a:solidFill>
                  <a:srgbClr val="706F6C"/>
                </a:solidFill>
              </a:defRPr>
            </a:pPr>
            <a:r>
              <a:t>24</a:t>
            </a:r>
          </a:p>
          <a:p>
            <a:pPr algn="ctr">
              <a:defRPr sz="1000">
                <a:solidFill>
                  <a:srgbClr val="706F6C"/>
                </a:solidFill>
              </a:defRPr>
            </a:pPr>
            <a:r>
              <a:t>Withdrawn</a:t>
            </a:r>
          </a:p>
        </p:txBody>
      </p:sp>
      <p:sp>
        <p:nvSpPr>
          <p:cNvPr id="9" name="Rectangle 8"/>
          <p:cNvSpPr/>
          <p:nvPr/>
        </p:nvSpPr>
        <p:spPr>
          <a:xfrm>
            <a:off x="8503920" y="1051560"/>
            <a:ext cx="1828800" cy="1097280"/>
          </a:xfrm>
          <a:prstGeom prst="rect">
            <a:avLst/>
          </a:prstGeom>
          <a:solidFill>
            <a:srgbClr val="F2F0ED"/>
          </a:solidFill>
          <a:ln>
            <a:solidFill>
              <a:srgbClr val="E2E2E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defRPr sz="2400" b="1">
                <a:solidFill>
                  <a:srgbClr val="3A5566"/>
                </a:solidFill>
              </a:defRPr>
            </a:pPr>
            <a:r>
              <a:t>5</a:t>
            </a:r>
          </a:p>
          <a:p>
            <a:pPr algn="ctr">
              <a:defRPr sz="1000">
                <a:solidFill>
                  <a:srgbClr val="706F6C"/>
                </a:solidFill>
              </a:defRPr>
            </a:pPr>
            <a:r>
              <a:t>Approved to Pay</a:t>
            </a:r>
          </a:p>
        </p:txBody>
      </p:sp>
      <p:sp>
        <p:nvSpPr>
          <p:cNvPr id="10" name="Rectangle 9"/>
          <p:cNvSpPr/>
          <p:nvPr/>
        </p:nvSpPr>
        <p:spPr>
          <a:xfrm>
            <a:off x="10515600" y="1051560"/>
            <a:ext cx="1371600" cy="1097280"/>
          </a:xfrm>
          <a:prstGeom prst="rect">
            <a:avLst/>
          </a:prstGeom>
          <a:solidFill>
            <a:srgbClr val="F2F0ED"/>
          </a:solidFill>
          <a:ln>
            <a:solidFill>
              <a:srgbClr val="E2E2E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defRPr sz="2400" b="1">
                <a:solidFill>
                  <a:srgbClr val="1565C0"/>
                </a:solidFill>
              </a:defRPr>
            </a:pPr>
            <a:r>
              <a:t>1</a:t>
            </a:r>
          </a:p>
          <a:p>
            <a:pPr algn="ctr">
              <a:defRPr sz="1000">
                <a:solidFill>
                  <a:srgbClr val="706F6C"/>
                </a:solidFill>
              </a:defRPr>
            </a:pPr>
            <a:r>
              <a:t>Granted</a:t>
            </a:r>
          </a:p>
        </p:txBody>
      </p:sp>
      <p:graphicFrame>
        <p:nvGraphicFramePr>
          <p:cNvPr id="11" name="Chart 10"/>
          <p:cNvGraphicFramePr>
            <a:graphicFrameLocks noGrp="1"/>
          </p:cNvGraphicFramePr>
          <p:nvPr/>
        </p:nvGraphicFramePr>
        <p:xfrm>
          <a:off x="457200" y="2377440"/>
          <a:ext cx="6858000" cy="4114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7772400" y="2377440"/>
            <a:ext cx="41148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400" b="1">
                <a:solidFill>
                  <a:srgbClr val="3A5566"/>
                </a:solidFill>
              </a:defRPr>
            </a:pPr>
            <a:r>
              <a:t>Top Case Subtypes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772400" y="2834640"/>
            <a:ext cx="274320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000" b="1">
                <a:solidFill>
                  <a:srgbClr val="706F6C"/>
                </a:solidFill>
              </a:defRPr>
            </a:pPr>
            <a:r>
              <a:t>Case Subtype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15600" y="2834640"/>
            <a:ext cx="91440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000" b="1">
                <a:solidFill>
                  <a:srgbClr val="706F6C"/>
                </a:solidFill>
              </a:defRPr>
            </a:pPr>
            <a:r>
              <a:t>Count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772400" y="3154680"/>
            <a:ext cx="2743200" cy="2560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900" b="0">
                <a:solidFill>
                  <a:srgbClr val="3A5566"/>
                </a:solidFill>
              </a:defRPr>
            </a:pPr>
            <a:r>
              <a:t>Zoning Board Appeal / Religious Institution, ...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0515600" y="3154680"/>
            <a:ext cx="914400" cy="2560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900" b="1">
                <a:solidFill>
                  <a:srgbClr val="3A5566"/>
                </a:solidFill>
              </a:defRPr>
            </a:pPr>
            <a:r>
              <a:t>33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772400" y="3456432"/>
            <a:ext cx="2743200" cy="2560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900" b="0">
                <a:solidFill>
                  <a:srgbClr val="3A5566"/>
                </a:solidFill>
              </a:defRPr>
            </a:pPr>
            <a:r>
              <a:t>Zoning Board Appeal / Day Care Home, Single F...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0515600" y="3456432"/>
            <a:ext cx="914400" cy="2560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900" b="1">
                <a:solidFill>
                  <a:srgbClr val="3A5566"/>
                </a:solidFill>
              </a:defRPr>
            </a:pPr>
            <a:r>
              <a:t>8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772400" y="3758184"/>
            <a:ext cx="2743200" cy="2560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900" b="0">
                <a:solidFill>
                  <a:srgbClr val="3A5566"/>
                </a:solidFill>
              </a:defRPr>
            </a:pPr>
            <a:r>
              <a:t>Zoning Board Appeal / Zoning Appeal...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0515600" y="3758184"/>
            <a:ext cx="914400" cy="2560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900" b="1">
                <a:solidFill>
                  <a:srgbClr val="3A5566"/>
                </a:solidFill>
              </a:defRPr>
            </a:pPr>
            <a:r>
              <a:t>7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772400" y="4059936"/>
            <a:ext cx="2743200" cy="2560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900" b="0">
                <a:solidFill>
                  <a:srgbClr val="3A5566"/>
                </a:solidFill>
              </a:defRPr>
            </a:pPr>
            <a:r>
              <a:t>Zoning Board Appeal / Kennel / Stable, Kennel...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515600" y="4059936"/>
            <a:ext cx="914400" cy="2560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900" b="1">
                <a:solidFill>
                  <a:srgbClr val="3A5566"/>
                </a:solidFill>
              </a:defRPr>
            </a:pPr>
            <a:r>
              <a:t>6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772400" y="4361688"/>
            <a:ext cx="2743200" cy="2560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900" b="0">
                <a:solidFill>
                  <a:srgbClr val="3A5566"/>
                </a:solidFill>
              </a:defRPr>
            </a:pPr>
            <a:r>
              <a:t>Zoning Board Appeal / Day Care Center (Up To ...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0515600" y="4361688"/>
            <a:ext cx="914400" cy="2560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900" b="1">
                <a:solidFill>
                  <a:srgbClr val="3A5566"/>
                </a:solidFill>
              </a:defRPr>
            </a:pPr>
            <a:r>
              <a:t>6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772400" y="4663440"/>
            <a:ext cx="2743200" cy="2560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900" b="0">
                <a:solidFill>
                  <a:srgbClr val="3A5566"/>
                </a:solidFill>
              </a:defRPr>
            </a:pPr>
            <a:r>
              <a:t>Zoning Board Appeal / Master Permit Applicati...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0515600" y="4663440"/>
            <a:ext cx="914400" cy="2560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900" b="1">
                <a:solidFill>
                  <a:srgbClr val="3A5566"/>
                </a:solidFill>
              </a:defRPr>
            </a:pPr>
            <a:r>
              <a:t>5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7772400" y="4965192"/>
            <a:ext cx="2743200" cy="2560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900" b="0">
                <a:solidFill>
                  <a:srgbClr val="3A5566"/>
                </a:solidFill>
              </a:defRPr>
            </a:pPr>
            <a:r>
              <a:t>Zoning Board Appeal / Religious Institution, ...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0515600" y="4965192"/>
            <a:ext cx="914400" cy="2560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900" b="1">
                <a:solidFill>
                  <a:srgbClr val="3A5566"/>
                </a:solidFill>
              </a:defRPr>
            </a:pPr>
            <a:r>
              <a:t>5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772400" y="5266944"/>
            <a:ext cx="2743200" cy="2560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900" b="0">
                <a:solidFill>
                  <a:srgbClr val="3A5566"/>
                </a:solidFill>
              </a:defRPr>
            </a:pPr>
            <a:r>
              <a:t>Zoning Board Appeal / Multifamily, Condominiu...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0515600" y="5266944"/>
            <a:ext cx="914400" cy="2560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900" b="1">
                <a:solidFill>
                  <a:srgbClr val="3A5566"/>
                </a:solidFill>
              </a:defRPr>
            </a:pPr>
            <a:r>
              <a:t>4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7772400" y="5843016"/>
            <a:ext cx="411480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400" b="1">
                <a:solidFill>
                  <a:srgbClr val="3A5566"/>
                </a:solidFill>
              </a:defRPr>
            </a:pPr>
            <a:r>
              <a:t>Status Breakdown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7772400" y="6208776"/>
            <a:ext cx="4114800" cy="228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000" b="0">
                <a:solidFill>
                  <a:srgbClr val="3A5566"/>
                </a:solidFill>
              </a:defRPr>
            </a:pPr>
            <a:r>
              <a:t>EXPIRED: 223 (69%)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7772400" y="6464808"/>
            <a:ext cx="4114800" cy="228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000" b="0">
                <a:solidFill>
                  <a:srgbClr val="3A5566"/>
                </a:solidFill>
              </a:defRPr>
            </a:pPr>
            <a:r>
              <a:t>Done: 70 (22%)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7772400" y="6720840"/>
            <a:ext cx="4114800" cy="228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000" b="0">
                <a:solidFill>
                  <a:srgbClr val="3A5566"/>
                </a:solidFill>
              </a:defRPr>
            </a:pPr>
            <a:r>
              <a:t>Withdrawn: 24 (7%)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7772400" y="6976872"/>
            <a:ext cx="4114800" cy="228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000" b="0">
                <a:solidFill>
                  <a:srgbClr val="3A5566"/>
                </a:solidFill>
              </a:defRPr>
            </a:pPr>
            <a:r>
              <a:t>OK to Pay Permit Fee: 5 (2%)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7772400" y="7232904"/>
            <a:ext cx="4114800" cy="228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000" b="0">
                <a:solidFill>
                  <a:srgbClr val="3A5566"/>
                </a:solidFill>
              </a:defRPr>
            </a:pPr>
            <a:r>
              <a:t>Cancelled: 1 (0%)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7772400" y="7488936"/>
            <a:ext cx="4114800" cy="228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000" b="0">
                <a:solidFill>
                  <a:srgbClr val="3A5566"/>
                </a:solidFill>
              </a:defRPr>
            </a:pPr>
            <a:r>
              <a:t>Payment was refunded/permit cancelled: 1 (0%)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7772400" y="7744968"/>
            <a:ext cx="4114800" cy="228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000" b="0">
                <a:solidFill>
                  <a:srgbClr val="3A5566"/>
                </a:solidFill>
              </a:defRPr>
            </a:pPr>
            <a:r>
              <a:t>GRANTED: 1 (0%)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1695" cy="777240"/>
          </a:xfrm>
          <a:prstGeom prst="rect">
            <a:avLst/>
          </a:prstGeom>
          <a:solidFill>
            <a:srgbClr val="3A55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457200" y="109728"/>
            <a:ext cx="10972800" cy="4114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2600" b="1">
                <a:solidFill>
                  <a:srgbClr val="FFFFFF"/>
                </a:solidFill>
              </a:defRPr>
            </a:pPr>
            <a:r>
              <a:t>Office Building Permit History — Davidson County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438912"/>
            <a:ext cx="1097280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200" b="0">
                <a:solidFill>
                  <a:srgbClr val="CBB279"/>
                </a:solidFill>
              </a:defRPr>
            </a:pPr>
            <a:r>
              <a:t>General Office, Professional Services  |  8,291 Total Permits (2006-2025)</a:t>
            </a:r>
          </a:p>
        </p:txBody>
      </p:sp>
      <p:sp>
        <p:nvSpPr>
          <p:cNvPr id="5" name="Rectangle 4"/>
          <p:cNvSpPr/>
          <p:nvPr/>
        </p:nvSpPr>
        <p:spPr>
          <a:xfrm>
            <a:off x="457200" y="1051560"/>
            <a:ext cx="2103120" cy="1097280"/>
          </a:xfrm>
          <a:prstGeom prst="rect">
            <a:avLst/>
          </a:prstGeom>
          <a:solidFill>
            <a:srgbClr val="F2F0ED"/>
          </a:solidFill>
          <a:ln>
            <a:solidFill>
              <a:srgbClr val="E2E2E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defRPr sz="2400" b="1">
                <a:solidFill>
                  <a:srgbClr val="3A5566"/>
                </a:solidFill>
              </a:defRPr>
            </a:pPr>
            <a:r>
              <a:t>8,291</a:t>
            </a:r>
          </a:p>
          <a:p>
            <a:pPr algn="ctr">
              <a:defRPr sz="1000">
                <a:solidFill>
                  <a:srgbClr val="706F6C"/>
                </a:solidFill>
              </a:defRPr>
            </a:pPr>
            <a:r>
              <a:t>Total Permits</a:t>
            </a:r>
          </a:p>
        </p:txBody>
      </p:sp>
      <p:sp>
        <p:nvSpPr>
          <p:cNvPr id="6" name="Rectangle 5"/>
          <p:cNvSpPr/>
          <p:nvPr/>
        </p:nvSpPr>
        <p:spPr>
          <a:xfrm>
            <a:off x="2743200" y="1051560"/>
            <a:ext cx="2103120" cy="1097280"/>
          </a:xfrm>
          <a:prstGeom prst="rect">
            <a:avLst/>
          </a:prstGeom>
          <a:solidFill>
            <a:srgbClr val="F2F0ED"/>
          </a:solidFill>
          <a:ln>
            <a:solidFill>
              <a:srgbClr val="E2E2E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defRPr sz="2400" b="1">
                <a:solidFill>
                  <a:srgbClr val="2E7D32"/>
                </a:solidFill>
              </a:defRPr>
            </a:pPr>
            <a:r>
              <a:t>$5.17B</a:t>
            </a:r>
          </a:p>
          <a:p>
            <a:pPr algn="ctr">
              <a:defRPr sz="1000">
                <a:solidFill>
                  <a:srgbClr val="706F6C"/>
                </a:solidFill>
              </a:defRPr>
            </a:pPr>
            <a:r>
              <a:t>Total Const. Value</a:t>
            </a:r>
          </a:p>
        </p:txBody>
      </p:sp>
      <p:sp>
        <p:nvSpPr>
          <p:cNvPr id="7" name="Rectangle 6"/>
          <p:cNvSpPr/>
          <p:nvPr/>
        </p:nvSpPr>
        <p:spPr>
          <a:xfrm>
            <a:off x="5029200" y="1051560"/>
            <a:ext cx="2103120" cy="1097280"/>
          </a:xfrm>
          <a:prstGeom prst="rect">
            <a:avLst/>
          </a:prstGeom>
          <a:solidFill>
            <a:srgbClr val="F2F0ED"/>
          </a:solidFill>
          <a:ln>
            <a:solidFill>
              <a:srgbClr val="E2E2E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defRPr sz="2400" b="1">
                <a:solidFill>
                  <a:srgbClr val="3A5566"/>
                </a:solidFill>
              </a:defRPr>
            </a:pPr>
            <a:r>
              <a:t>$894K</a:t>
            </a:r>
          </a:p>
          <a:p>
            <a:pPr algn="ctr">
              <a:defRPr sz="1000">
                <a:solidFill>
                  <a:srgbClr val="706F6C"/>
                </a:solidFill>
              </a:defRPr>
            </a:pPr>
            <a:r>
              <a:t>Avg Const. Value</a:t>
            </a:r>
          </a:p>
        </p:txBody>
      </p:sp>
      <p:sp>
        <p:nvSpPr>
          <p:cNvPr id="8" name="Rectangle 7"/>
          <p:cNvSpPr/>
          <p:nvPr/>
        </p:nvSpPr>
        <p:spPr>
          <a:xfrm>
            <a:off x="7315200" y="1051560"/>
            <a:ext cx="2103120" cy="1097280"/>
          </a:xfrm>
          <a:prstGeom prst="rect">
            <a:avLst/>
          </a:prstGeom>
          <a:solidFill>
            <a:srgbClr val="F2F0ED"/>
          </a:solidFill>
          <a:ln>
            <a:solidFill>
              <a:srgbClr val="E2E2E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defRPr sz="2400" b="1">
                <a:solidFill>
                  <a:srgbClr val="1565C0"/>
                </a:solidFill>
              </a:defRPr>
            </a:pPr>
            <a:r>
              <a:t>6,475</a:t>
            </a:r>
          </a:p>
          <a:p>
            <a:pPr algn="ctr">
              <a:defRPr sz="1000">
                <a:solidFill>
                  <a:srgbClr val="706F6C"/>
                </a:solidFill>
              </a:defRPr>
            </a:pPr>
            <a:r>
              <a:t>Completed (78%)</a:t>
            </a:r>
          </a:p>
        </p:txBody>
      </p:sp>
      <p:sp>
        <p:nvSpPr>
          <p:cNvPr id="9" name="Rectangle 8"/>
          <p:cNvSpPr/>
          <p:nvPr/>
        </p:nvSpPr>
        <p:spPr>
          <a:xfrm>
            <a:off x="9601200" y="1051560"/>
            <a:ext cx="2103120" cy="1097280"/>
          </a:xfrm>
          <a:prstGeom prst="rect">
            <a:avLst/>
          </a:prstGeom>
          <a:solidFill>
            <a:srgbClr val="F2F0ED"/>
          </a:solidFill>
          <a:ln>
            <a:solidFill>
              <a:srgbClr val="E2E2E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defRPr sz="2400" b="1">
                <a:solidFill>
                  <a:srgbClr val="E65100"/>
                </a:solidFill>
              </a:defRPr>
            </a:pPr>
            <a:r>
              <a:t>1,447</a:t>
            </a:r>
          </a:p>
          <a:p>
            <a:pPr algn="ctr">
              <a:defRPr sz="1000">
                <a:solidFill>
                  <a:srgbClr val="706F6C"/>
                </a:solidFill>
              </a:defRPr>
            </a:pPr>
            <a:r>
              <a:t>Expired (17%)</a:t>
            </a:r>
          </a:p>
        </p:txBody>
      </p:sp>
      <p:graphicFrame>
        <p:nvGraphicFramePr>
          <p:cNvPr id="10" name="Chart 9"/>
          <p:cNvGraphicFramePr>
            <a:graphicFrameLocks noGrp="1"/>
          </p:cNvGraphicFramePr>
          <p:nvPr/>
        </p:nvGraphicFramePr>
        <p:xfrm>
          <a:off x="457200" y="2377440"/>
          <a:ext cx="6858000" cy="4114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7772400" y="2377440"/>
            <a:ext cx="41148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400" b="1">
                <a:solidFill>
                  <a:srgbClr val="3A5566"/>
                </a:solidFill>
              </a:defRPr>
            </a:pPr>
            <a:r>
              <a:t>Permit Type Breakdown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772400" y="2834640"/>
            <a:ext cx="301752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000" b="1">
                <a:solidFill>
                  <a:srgbClr val="706F6C"/>
                </a:solidFill>
              </a:defRPr>
            </a:pPr>
            <a:r>
              <a:t>Type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789920" y="2834640"/>
            <a:ext cx="109728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000" b="1">
                <a:solidFill>
                  <a:srgbClr val="706F6C"/>
                </a:solidFill>
              </a:defRPr>
            </a:pPr>
            <a:r>
              <a:t>Count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772400" y="3154680"/>
            <a:ext cx="3017520" cy="2560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000" b="0">
                <a:solidFill>
                  <a:srgbClr val="3A5566"/>
                </a:solidFill>
              </a:defRPr>
            </a:pPr>
            <a:r>
              <a:t>Rehab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789920" y="3154680"/>
            <a:ext cx="1097280" cy="2560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000" b="1">
                <a:solidFill>
                  <a:srgbClr val="3A5566"/>
                </a:solidFill>
              </a:defRPr>
            </a:pPr>
            <a:r>
              <a:t>6,001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772400" y="3456432"/>
            <a:ext cx="3017520" cy="2560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000" b="0">
                <a:solidFill>
                  <a:srgbClr val="3A5566"/>
                </a:solidFill>
              </a:defRPr>
            </a:pPr>
            <a:r>
              <a:t>Tenant Finish Out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0789920" y="3456432"/>
            <a:ext cx="1097280" cy="2560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000" b="1">
                <a:solidFill>
                  <a:srgbClr val="3A5566"/>
                </a:solidFill>
              </a:defRPr>
            </a:pPr>
            <a:r>
              <a:t>955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772400" y="3758184"/>
            <a:ext cx="3017520" cy="2560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000" b="0">
                <a:solidFill>
                  <a:srgbClr val="3A5566"/>
                </a:solidFill>
              </a:defRPr>
            </a:pPr>
            <a:r>
              <a:t>New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0789920" y="3758184"/>
            <a:ext cx="1097280" cy="2560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000" b="1">
                <a:solidFill>
                  <a:srgbClr val="3A5566"/>
                </a:solidFill>
              </a:defRPr>
            </a:pPr>
            <a:r>
              <a:t>394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772400" y="4059936"/>
            <a:ext cx="3017520" cy="2560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000" b="0">
                <a:solidFill>
                  <a:srgbClr val="3A5566"/>
                </a:solidFill>
              </a:defRPr>
            </a:pPr>
            <a:r>
              <a:t>Use &amp; Occupancy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0789920" y="4059936"/>
            <a:ext cx="1097280" cy="2560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000" b="1">
                <a:solidFill>
                  <a:srgbClr val="3A5566"/>
                </a:solidFill>
              </a:defRPr>
            </a:pPr>
            <a:r>
              <a:t>379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772400" y="4361688"/>
            <a:ext cx="3017520" cy="2560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000" b="0">
                <a:solidFill>
                  <a:srgbClr val="3A5566"/>
                </a:solidFill>
              </a:defRPr>
            </a:pPr>
            <a:r>
              <a:t>Addition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0789920" y="4361688"/>
            <a:ext cx="1097280" cy="2560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000" b="1">
                <a:solidFill>
                  <a:srgbClr val="3A5566"/>
                </a:solidFill>
              </a:defRPr>
            </a:pPr>
            <a:r>
              <a:t>221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772400" y="4663440"/>
            <a:ext cx="3017520" cy="2560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000" b="0">
                <a:solidFill>
                  <a:srgbClr val="3A5566"/>
                </a:solidFill>
              </a:defRPr>
            </a:pPr>
            <a:r>
              <a:t>Commercial Rehab Storm Damage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0789920" y="4663440"/>
            <a:ext cx="1097280" cy="2560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000" b="1">
                <a:solidFill>
                  <a:srgbClr val="3A5566"/>
                </a:solidFill>
              </a:defRPr>
            </a:pPr>
            <a:r>
              <a:t>97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772400" y="4965192"/>
            <a:ext cx="3017520" cy="2560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000" b="0">
                <a:solidFill>
                  <a:srgbClr val="3A5566"/>
                </a:solidFill>
              </a:defRPr>
            </a:pPr>
            <a:r>
              <a:t>Shell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0789920" y="4965192"/>
            <a:ext cx="1097280" cy="2560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000" b="1">
                <a:solidFill>
                  <a:srgbClr val="3A5566"/>
                </a:solidFill>
              </a:defRPr>
            </a:pPr>
            <a:r>
              <a:t>96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7772400" y="5266944"/>
            <a:ext cx="3017520" cy="2560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000" b="0">
                <a:solidFill>
                  <a:srgbClr val="3A5566"/>
                </a:solidFill>
              </a:defRPr>
            </a:pPr>
            <a:r>
              <a:t>Foundation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0789920" y="5266944"/>
            <a:ext cx="1097280" cy="2560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000" b="1">
                <a:solidFill>
                  <a:srgbClr val="3A5566"/>
                </a:solidFill>
              </a:defRPr>
            </a:pPr>
            <a:r>
              <a:t>60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7772400" y="5843016"/>
            <a:ext cx="411480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400" b="1">
                <a:solidFill>
                  <a:srgbClr val="3A5566"/>
                </a:solidFill>
              </a:defRPr>
            </a:pPr>
            <a:r>
              <a:t>Key Insights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7772400" y="6208776"/>
            <a:ext cx="4114800" cy="228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950" b="0">
                <a:solidFill>
                  <a:srgbClr val="3A5566"/>
                </a:solidFill>
              </a:defRPr>
            </a:pPr>
            <a:r>
              <a:t>  Peak activity: 2015 (539 permits), 2016 (508)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7772400" y="6483096"/>
            <a:ext cx="4114800" cy="228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950" b="0">
                <a:solidFill>
                  <a:srgbClr val="3A5566"/>
                </a:solidFill>
              </a:defRPr>
            </a:pPr>
            <a:r>
              <a:t>  Highest construction value: 2022 ($597M)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7772400" y="6757416"/>
            <a:ext cx="4114800" cy="228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950" b="0">
                <a:solidFill>
                  <a:srgbClr val="3A5566"/>
                </a:solidFill>
              </a:defRPr>
            </a:pPr>
            <a:r>
              <a:t>  Rehab permits dominate (72% of all permits)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7772400" y="7031736"/>
            <a:ext cx="4114800" cy="228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950" b="0">
                <a:solidFill>
                  <a:srgbClr val="3A5566"/>
                </a:solidFill>
              </a:defRPr>
            </a:pPr>
            <a:r>
              <a:t>  New construction: 394 permits (5% of total)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7772400" y="7306056"/>
            <a:ext cx="4114800" cy="228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950" b="0">
                <a:solidFill>
                  <a:srgbClr val="3A5566"/>
                </a:solidFill>
              </a:defRPr>
            </a:pPr>
            <a:r>
              <a:t>  Consistent ~400-500 permits/year since 2010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1695" cy="777240"/>
          </a:xfrm>
          <a:prstGeom prst="rect">
            <a:avLst/>
          </a:prstGeom>
          <a:solidFill>
            <a:srgbClr val="3A55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457200" y="109728"/>
            <a:ext cx="10972800" cy="4114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2600" b="1">
                <a:solidFill>
                  <a:srgbClr val="FFFFFF"/>
                </a:solidFill>
              </a:defRPr>
            </a:pPr>
            <a:r>
              <a:t>Office Construction Value Trends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438912"/>
            <a:ext cx="1097280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200" b="0">
                <a:solidFill>
                  <a:srgbClr val="CBB279"/>
                </a:solidFill>
              </a:defRPr>
            </a:pPr>
            <a:r>
              <a:t>Total Construction Value by Year  |  Davidson County, Nashville, TN</a:t>
            </a:r>
          </a:p>
        </p:txBody>
      </p:sp>
      <p:graphicFrame>
        <p:nvGraphicFramePr>
          <p:cNvPr id="5" name="Chart 4"/>
          <p:cNvGraphicFramePr>
            <a:graphicFrameLocks noGrp="1"/>
          </p:cNvGraphicFramePr>
          <p:nvPr/>
        </p:nvGraphicFramePr>
        <p:xfrm>
          <a:off x="457200" y="1097280"/>
          <a:ext cx="11247120" cy="3657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457200" y="5029200"/>
            <a:ext cx="109728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600" b="1">
                <a:solidFill>
                  <a:srgbClr val="3A5566"/>
                </a:solidFill>
              </a:defRPr>
            </a:pPr>
            <a:r>
              <a:t>Construction Value Highlights</a:t>
            </a:r>
          </a:p>
        </p:txBody>
      </p:sp>
      <p:sp>
        <p:nvSpPr>
          <p:cNvPr id="7" name="Rectangle 6"/>
          <p:cNvSpPr/>
          <p:nvPr/>
        </p:nvSpPr>
        <p:spPr>
          <a:xfrm>
            <a:off x="457200" y="5486400"/>
            <a:ext cx="1737360" cy="1005840"/>
          </a:xfrm>
          <a:prstGeom prst="rect">
            <a:avLst/>
          </a:prstGeom>
          <a:solidFill>
            <a:srgbClr val="F2F0ED"/>
          </a:solidFill>
          <a:ln>
            <a:solidFill>
              <a:srgbClr val="E2E2E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defRPr sz="1800" b="1">
                <a:solidFill>
                  <a:srgbClr val="2E7D32"/>
                </a:solidFill>
              </a:defRPr>
            </a:pPr>
            <a:r>
              <a:t>$187M</a:t>
            </a:r>
          </a:p>
          <a:p>
            <a:pPr algn="ctr">
              <a:defRPr sz="1200" b="1">
                <a:solidFill>
                  <a:srgbClr val="3A5566"/>
                </a:solidFill>
              </a:defRPr>
            </a:pPr>
            <a:r>
              <a:t>2007</a:t>
            </a:r>
          </a:p>
          <a:p>
            <a:pPr algn="ctr">
              <a:defRPr sz="800">
                <a:solidFill>
                  <a:srgbClr val="706F6C"/>
                </a:solidFill>
              </a:defRPr>
            </a:pPr>
            <a:r>
              <a:t>Early boom period</a:t>
            </a:r>
          </a:p>
        </p:txBody>
      </p:sp>
      <p:sp>
        <p:nvSpPr>
          <p:cNvPr id="8" name="Rectangle 7"/>
          <p:cNvSpPr/>
          <p:nvPr/>
        </p:nvSpPr>
        <p:spPr>
          <a:xfrm>
            <a:off x="2377440" y="5486400"/>
            <a:ext cx="1737360" cy="1005840"/>
          </a:xfrm>
          <a:prstGeom prst="rect">
            <a:avLst/>
          </a:prstGeom>
          <a:solidFill>
            <a:srgbClr val="F2F0ED"/>
          </a:solidFill>
          <a:ln>
            <a:solidFill>
              <a:srgbClr val="E2E2E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defRPr sz="1800" b="1">
                <a:solidFill>
                  <a:srgbClr val="2E7D32"/>
                </a:solidFill>
              </a:defRPr>
            </a:pPr>
            <a:r>
              <a:t>$348M</a:t>
            </a:r>
          </a:p>
          <a:p>
            <a:pPr algn="ctr">
              <a:defRPr sz="1200" b="1">
                <a:solidFill>
                  <a:srgbClr val="3A5566"/>
                </a:solidFill>
              </a:defRPr>
            </a:pPr>
            <a:r>
              <a:t>2015</a:t>
            </a:r>
          </a:p>
          <a:p>
            <a:pPr algn="ctr">
              <a:defRPr sz="800">
                <a:solidFill>
                  <a:srgbClr val="706F6C"/>
                </a:solidFill>
              </a:defRPr>
            </a:pPr>
            <a:r>
              <a:t>Post-recession surge</a:t>
            </a:r>
          </a:p>
        </p:txBody>
      </p:sp>
      <p:sp>
        <p:nvSpPr>
          <p:cNvPr id="9" name="Rectangle 8"/>
          <p:cNvSpPr/>
          <p:nvPr/>
        </p:nvSpPr>
        <p:spPr>
          <a:xfrm>
            <a:off x="4297680" y="5486400"/>
            <a:ext cx="1737360" cy="1005840"/>
          </a:xfrm>
          <a:prstGeom prst="rect">
            <a:avLst/>
          </a:prstGeom>
          <a:solidFill>
            <a:srgbClr val="F2F0ED"/>
          </a:solidFill>
          <a:ln>
            <a:solidFill>
              <a:srgbClr val="E2E2E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defRPr sz="1800" b="1">
                <a:solidFill>
                  <a:srgbClr val="2E7D32"/>
                </a:solidFill>
              </a:defRPr>
            </a:pPr>
            <a:r>
              <a:t>$410M</a:t>
            </a:r>
          </a:p>
          <a:p>
            <a:pPr algn="ctr">
              <a:defRPr sz="1200" b="1">
                <a:solidFill>
                  <a:srgbClr val="3A5566"/>
                </a:solidFill>
              </a:defRPr>
            </a:pPr>
            <a:r>
              <a:t>2017</a:t>
            </a:r>
          </a:p>
          <a:p>
            <a:pPr algn="ctr">
              <a:defRPr sz="800">
                <a:solidFill>
                  <a:srgbClr val="706F6C"/>
                </a:solidFill>
              </a:defRPr>
            </a:pPr>
            <a:r>
              <a:t>Peak pre-COVID</a:t>
            </a:r>
          </a:p>
        </p:txBody>
      </p:sp>
      <p:sp>
        <p:nvSpPr>
          <p:cNvPr id="10" name="Rectangle 9"/>
          <p:cNvSpPr/>
          <p:nvPr/>
        </p:nvSpPr>
        <p:spPr>
          <a:xfrm>
            <a:off x="6217920" y="5486400"/>
            <a:ext cx="1737360" cy="1005840"/>
          </a:xfrm>
          <a:prstGeom prst="rect">
            <a:avLst/>
          </a:prstGeom>
          <a:solidFill>
            <a:srgbClr val="F2F0ED"/>
          </a:solidFill>
          <a:ln>
            <a:solidFill>
              <a:srgbClr val="E2E2E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defRPr sz="1800" b="1">
                <a:solidFill>
                  <a:srgbClr val="2E7D32"/>
                </a:solidFill>
              </a:defRPr>
            </a:pPr>
            <a:r>
              <a:t>$531M</a:t>
            </a:r>
          </a:p>
          <a:p>
            <a:pPr algn="ctr">
              <a:defRPr sz="1200" b="1">
                <a:solidFill>
                  <a:srgbClr val="3A5566"/>
                </a:solidFill>
              </a:defRPr>
            </a:pPr>
            <a:r>
              <a:t>2018</a:t>
            </a:r>
          </a:p>
          <a:p>
            <a:pPr algn="ctr">
              <a:defRPr sz="800">
                <a:solidFill>
                  <a:srgbClr val="706F6C"/>
                </a:solidFill>
              </a:defRPr>
            </a:pPr>
            <a:r>
              <a:t>Record high</a:t>
            </a:r>
          </a:p>
        </p:txBody>
      </p:sp>
      <p:sp>
        <p:nvSpPr>
          <p:cNvPr id="11" name="Rectangle 10"/>
          <p:cNvSpPr/>
          <p:nvPr/>
        </p:nvSpPr>
        <p:spPr>
          <a:xfrm>
            <a:off x="8138160" y="5486400"/>
            <a:ext cx="1737360" cy="1005840"/>
          </a:xfrm>
          <a:prstGeom prst="rect">
            <a:avLst/>
          </a:prstGeom>
          <a:solidFill>
            <a:srgbClr val="F2F0ED"/>
          </a:solidFill>
          <a:ln>
            <a:solidFill>
              <a:srgbClr val="E2E2E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defRPr sz="1800" b="1">
                <a:solidFill>
                  <a:srgbClr val="2E7D32"/>
                </a:solidFill>
              </a:defRPr>
            </a:pPr>
            <a:r>
              <a:t>$475M</a:t>
            </a:r>
          </a:p>
          <a:p>
            <a:pPr algn="ctr">
              <a:defRPr sz="1200" b="1">
                <a:solidFill>
                  <a:srgbClr val="3A5566"/>
                </a:solidFill>
              </a:defRPr>
            </a:pPr>
            <a:r>
              <a:t>2020</a:t>
            </a:r>
          </a:p>
          <a:p>
            <a:pPr algn="ctr">
              <a:defRPr sz="800">
                <a:solidFill>
                  <a:srgbClr val="706F6C"/>
                </a:solidFill>
              </a:defRPr>
            </a:pPr>
            <a:r>
              <a:t>Resilience through COVID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0058400" y="5486400"/>
            <a:ext cx="1737360" cy="1005840"/>
          </a:xfrm>
          <a:prstGeom prst="rect">
            <a:avLst/>
          </a:prstGeom>
          <a:solidFill>
            <a:srgbClr val="F2F0ED"/>
          </a:solidFill>
          <a:ln>
            <a:solidFill>
              <a:srgbClr val="E2E2E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defRPr sz="1800" b="1">
                <a:solidFill>
                  <a:srgbClr val="2E7D32"/>
                </a:solidFill>
              </a:defRPr>
            </a:pPr>
            <a:r>
              <a:t>$597M</a:t>
            </a:r>
          </a:p>
          <a:p>
            <a:pPr algn="ctr">
              <a:defRPr sz="1200" b="1">
                <a:solidFill>
                  <a:srgbClr val="3A5566"/>
                </a:solidFill>
              </a:defRPr>
            </a:pPr>
            <a:r>
              <a:t>2022</a:t>
            </a:r>
          </a:p>
          <a:p>
            <a:pPr algn="ctr">
              <a:defRPr sz="800">
                <a:solidFill>
                  <a:srgbClr val="706F6C"/>
                </a:solidFill>
              </a:defRPr>
            </a:pPr>
            <a:r>
              <a:t>All-time record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1695" cy="777240"/>
          </a:xfrm>
          <a:prstGeom prst="rect">
            <a:avLst/>
          </a:prstGeom>
          <a:solidFill>
            <a:srgbClr val="3A55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457200" y="109728"/>
            <a:ext cx="10972800" cy="4114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2600" b="1">
                <a:solidFill>
                  <a:srgbClr val="FFFFFF"/>
                </a:solidFill>
              </a:defRPr>
            </a:pPr>
            <a:r>
              <a:t>Nashville Office Sales — Market Overview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438912"/>
            <a:ext cx="1097280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200" b="0">
                <a:solidFill>
                  <a:srgbClr val="CBB279"/>
                </a:solidFill>
              </a:defRPr>
            </a:pPr>
            <a:r>
              <a:t>Davidson County  |  14,841 Office Properties  |  8,207 Recorded Sales</a:t>
            </a:r>
          </a:p>
        </p:txBody>
      </p:sp>
      <p:sp>
        <p:nvSpPr>
          <p:cNvPr id="5" name="Rectangle 4"/>
          <p:cNvSpPr/>
          <p:nvPr/>
        </p:nvSpPr>
        <p:spPr>
          <a:xfrm>
            <a:off x="274320" y="1051560"/>
            <a:ext cx="1920240" cy="1097280"/>
          </a:xfrm>
          <a:prstGeom prst="rect">
            <a:avLst/>
          </a:prstGeom>
          <a:solidFill>
            <a:srgbClr val="F2F0ED"/>
          </a:solidFill>
          <a:ln>
            <a:solidFill>
              <a:srgbClr val="E2E2E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defRPr sz="2200" b="1">
                <a:solidFill>
                  <a:srgbClr val="3A5566"/>
                </a:solidFill>
              </a:defRPr>
            </a:pPr>
            <a:r>
              <a:t>14,841</a:t>
            </a:r>
          </a:p>
          <a:p>
            <a:pPr algn="ctr">
              <a:defRPr sz="900">
                <a:solidFill>
                  <a:srgbClr val="706F6C"/>
                </a:solidFill>
              </a:defRPr>
            </a:pPr>
            <a:r>
              <a:t>Office Properties</a:t>
            </a:r>
          </a:p>
        </p:txBody>
      </p:sp>
      <p:sp>
        <p:nvSpPr>
          <p:cNvPr id="6" name="Rectangle 5"/>
          <p:cNvSpPr/>
          <p:nvPr/>
        </p:nvSpPr>
        <p:spPr>
          <a:xfrm>
            <a:off x="2331720" y="1051560"/>
            <a:ext cx="1920240" cy="1097280"/>
          </a:xfrm>
          <a:prstGeom prst="rect">
            <a:avLst/>
          </a:prstGeom>
          <a:solidFill>
            <a:srgbClr val="F2F0ED"/>
          </a:solidFill>
          <a:ln>
            <a:solidFill>
              <a:srgbClr val="E2E2E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defRPr sz="2200" b="1">
                <a:solidFill>
                  <a:srgbClr val="3A5566"/>
                </a:solidFill>
              </a:defRPr>
            </a:pPr>
            <a:r>
              <a:t>8,207</a:t>
            </a:r>
          </a:p>
          <a:p>
            <a:pPr algn="ctr">
              <a:defRPr sz="900">
                <a:solidFill>
                  <a:srgbClr val="706F6C"/>
                </a:solidFill>
              </a:defRPr>
            </a:pPr>
            <a:r>
              <a:t>Recorded Sales</a:t>
            </a:r>
          </a:p>
        </p:txBody>
      </p:sp>
      <p:sp>
        <p:nvSpPr>
          <p:cNvPr id="7" name="Rectangle 6"/>
          <p:cNvSpPr/>
          <p:nvPr/>
        </p:nvSpPr>
        <p:spPr>
          <a:xfrm>
            <a:off x="4389120" y="1051560"/>
            <a:ext cx="1920240" cy="1097280"/>
          </a:xfrm>
          <a:prstGeom prst="rect">
            <a:avLst/>
          </a:prstGeom>
          <a:solidFill>
            <a:srgbClr val="F2F0ED"/>
          </a:solidFill>
          <a:ln>
            <a:solidFill>
              <a:srgbClr val="E2E2E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defRPr sz="2200" b="1">
                <a:solidFill>
                  <a:srgbClr val="2E7D32"/>
                </a:solidFill>
              </a:defRPr>
            </a:pPr>
            <a:r>
              <a:t>$17.8B</a:t>
            </a:r>
          </a:p>
          <a:p>
            <a:pPr algn="ctr">
              <a:defRPr sz="900">
                <a:solidFill>
                  <a:srgbClr val="706F6C"/>
                </a:solidFill>
              </a:defRPr>
            </a:pPr>
            <a:r>
              <a:t>Total Volume</a:t>
            </a:r>
          </a:p>
        </p:txBody>
      </p:sp>
      <p:sp>
        <p:nvSpPr>
          <p:cNvPr id="8" name="Rectangle 7"/>
          <p:cNvSpPr/>
          <p:nvPr/>
        </p:nvSpPr>
        <p:spPr>
          <a:xfrm>
            <a:off x="6446520" y="1051560"/>
            <a:ext cx="1920240" cy="1097280"/>
          </a:xfrm>
          <a:prstGeom prst="rect">
            <a:avLst/>
          </a:prstGeom>
          <a:solidFill>
            <a:srgbClr val="F2F0ED"/>
          </a:solidFill>
          <a:ln>
            <a:solidFill>
              <a:srgbClr val="E2E2E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defRPr sz="2200" b="1">
                <a:solidFill>
                  <a:srgbClr val="3A5566"/>
                </a:solidFill>
              </a:defRPr>
            </a:pPr>
            <a:r>
              <a:t>$2.2M</a:t>
            </a:r>
          </a:p>
          <a:p>
            <a:pPr algn="ctr">
              <a:defRPr sz="900">
                <a:solidFill>
                  <a:srgbClr val="706F6C"/>
                </a:solidFill>
              </a:defRPr>
            </a:pPr>
            <a:r>
              <a:t>Avg Sale Price</a:t>
            </a:r>
          </a:p>
        </p:txBody>
      </p:sp>
      <p:sp>
        <p:nvSpPr>
          <p:cNvPr id="9" name="Rectangle 8"/>
          <p:cNvSpPr/>
          <p:nvPr/>
        </p:nvSpPr>
        <p:spPr>
          <a:xfrm>
            <a:off x="8503920" y="1051560"/>
            <a:ext cx="1920240" cy="1097280"/>
          </a:xfrm>
          <a:prstGeom prst="rect">
            <a:avLst/>
          </a:prstGeom>
          <a:solidFill>
            <a:srgbClr val="F2F0ED"/>
          </a:solidFill>
          <a:ln>
            <a:solidFill>
              <a:srgbClr val="E2E2E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defRPr sz="2200" b="1">
                <a:solidFill>
                  <a:srgbClr val="3A5566"/>
                </a:solidFill>
              </a:defRPr>
            </a:pPr>
            <a:r>
              <a:t>$240K</a:t>
            </a:r>
          </a:p>
          <a:p>
            <a:pPr algn="ctr">
              <a:defRPr sz="900">
                <a:solidFill>
                  <a:srgbClr val="706F6C"/>
                </a:solidFill>
              </a:defRPr>
            </a:pPr>
            <a:r>
              <a:t>Median Sale</a:t>
            </a:r>
          </a:p>
        </p:txBody>
      </p:sp>
      <p:sp>
        <p:nvSpPr>
          <p:cNvPr id="10" name="Rectangle 9"/>
          <p:cNvSpPr/>
          <p:nvPr/>
        </p:nvSpPr>
        <p:spPr>
          <a:xfrm>
            <a:off x="10561320" y="1051560"/>
            <a:ext cx="1371600" cy="1097280"/>
          </a:xfrm>
          <a:prstGeom prst="rect">
            <a:avLst/>
          </a:prstGeom>
          <a:solidFill>
            <a:srgbClr val="F2F0ED"/>
          </a:solidFill>
          <a:ln>
            <a:solidFill>
              <a:srgbClr val="E2E2E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defRPr sz="2200" b="1">
                <a:solidFill>
                  <a:srgbClr val="3A5566"/>
                </a:solidFill>
              </a:defRPr>
            </a:pPr>
            <a:r>
              <a:t>2,020</a:t>
            </a:r>
          </a:p>
          <a:p>
            <a:pPr algn="ctr">
              <a:defRPr sz="900">
                <a:solidFill>
                  <a:srgbClr val="706F6C"/>
                </a:solidFill>
              </a:defRPr>
            </a:pPr>
            <a:r>
              <a:t>Total Buildings</a:t>
            </a:r>
          </a:p>
        </p:txBody>
      </p:sp>
      <p:graphicFrame>
        <p:nvGraphicFramePr>
          <p:cNvPr id="11" name="Chart 10"/>
          <p:cNvGraphicFramePr>
            <a:graphicFrameLocks noGrp="1"/>
          </p:cNvGraphicFramePr>
          <p:nvPr/>
        </p:nvGraphicFramePr>
        <p:xfrm>
          <a:off x="274320" y="2377440"/>
          <a:ext cx="7132320" cy="4114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7772400" y="2377440"/>
            <a:ext cx="4114800" cy="3200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400" b="1">
                <a:solidFill>
                  <a:srgbClr val="3A5566"/>
                </a:solidFill>
              </a:defRPr>
            </a:pPr>
            <a:r>
              <a:t>Sales by Office Type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772400" y="2834640"/>
            <a:ext cx="2286000" cy="228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900" b="1">
                <a:solidFill>
                  <a:srgbClr val="706F6C"/>
                </a:solidFill>
              </a:defRPr>
            </a:pPr>
            <a:r>
              <a:t>Type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9418320" y="2834640"/>
            <a:ext cx="914400" cy="228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900" b="1">
                <a:solidFill>
                  <a:srgbClr val="706F6C"/>
                </a:solidFill>
              </a:defRPr>
            </a:pPr>
            <a:r>
              <a:t>Sales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058400" y="2834640"/>
            <a:ext cx="1097280" cy="228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900" b="1">
                <a:solidFill>
                  <a:srgbClr val="706F6C"/>
                </a:solidFill>
              </a:defRPr>
            </a:pPr>
            <a:r>
              <a:t>Avg Price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0972800" y="2834640"/>
            <a:ext cx="1097280" cy="228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900" b="1">
                <a:solidFill>
                  <a:srgbClr val="706F6C"/>
                </a:solidFill>
              </a:defRPr>
            </a:pPr>
            <a:r>
              <a:t>Median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772400" y="3154680"/>
            <a:ext cx="1645920" cy="2560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950" b="0">
                <a:solidFill>
                  <a:srgbClr val="3A5566"/>
                </a:solidFill>
              </a:defRPr>
            </a:pPr>
            <a:r>
              <a:t>Office (1-2 Story)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9418320" y="3154680"/>
            <a:ext cx="640080" cy="2560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950" b="1">
                <a:solidFill>
                  <a:srgbClr val="3A5566"/>
                </a:solidFill>
              </a:defRPr>
            </a:pPr>
            <a:r>
              <a:t>6,210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0058400" y="3154680"/>
            <a:ext cx="914400" cy="2560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950" b="0">
                <a:solidFill>
                  <a:srgbClr val="3A5566"/>
                </a:solidFill>
              </a:defRPr>
            </a:pPr>
            <a:r>
              <a:t>$1.1M avg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0972800" y="3154680"/>
            <a:ext cx="914400" cy="2560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950" b="0">
                <a:solidFill>
                  <a:srgbClr val="3A5566"/>
                </a:solidFill>
              </a:defRPr>
            </a:pPr>
            <a:r>
              <a:t>$190K med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772400" y="3474720"/>
            <a:ext cx="1645920" cy="2560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950" b="0">
                <a:solidFill>
                  <a:srgbClr val="3A5566"/>
                </a:solidFill>
              </a:defRPr>
            </a:pPr>
            <a:r>
              <a:t>Office (3+ Story)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9418320" y="3474720"/>
            <a:ext cx="640080" cy="2560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950" b="1">
                <a:solidFill>
                  <a:srgbClr val="3A5566"/>
                </a:solidFill>
              </a:defRPr>
            </a:pPr>
            <a:r>
              <a:t>836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0058400" y="3474720"/>
            <a:ext cx="914400" cy="2560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950" b="0">
                <a:solidFill>
                  <a:srgbClr val="3A5566"/>
                </a:solidFill>
              </a:defRPr>
            </a:pPr>
            <a:r>
              <a:t>$11.3M avg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0972800" y="3474720"/>
            <a:ext cx="914400" cy="2560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950" b="0">
                <a:solidFill>
                  <a:srgbClr val="3A5566"/>
                </a:solidFill>
              </a:defRPr>
            </a:pPr>
            <a:r>
              <a:t>$2.3M med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772400" y="3794760"/>
            <a:ext cx="1645920" cy="2560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950" b="0">
                <a:solidFill>
                  <a:srgbClr val="3A5566"/>
                </a:solidFill>
              </a:defRPr>
            </a:pPr>
            <a:r>
              <a:rPr dirty="0"/>
              <a:t>Medical (1-2 Story)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9418320" y="3794760"/>
            <a:ext cx="640080" cy="2560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950" b="1">
                <a:solidFill>
                  <a:srgbClr val="3A5566"/>
                </a:solidFill>
              </a:defRPr>
            </a:pPr>
            <a:r>
              <a:t>1,054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0058400" y="3794760"/>
            <a:ext cx="914400" cy="2560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950" b="0">
                <a:solidFill>
                  <a:srgbClr val="3A5566"/>
                </a:solidFill>
              </a:defRPr>
            </a:pPr>
            <a:r>
              <a:t>$933K avg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0972800" y="3794760"/>
            <a:ext cx="914400" cy="2560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950" b="0">
                <a:solidFill>
                  <a:srgbClr val="3A5566"/>
                </a:solidFill>
              </a:defRPr>
            </a:pPr>
            <a:r>
              <a:t>$253K med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772400" y="4114800"/>
            <a:ext cx="1645920" cy="2560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950" b="0">
                <a:solidFill>
                  <a:srgbClr val="3A5566"/>
                </a:solidFill>
              </a:defRPr>
            </a:pPr>
            <a:r>
              <a:t>Medical (3+ Story)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9418320" y="4114800"/>
            <a:ext cx="640080" cy="2560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950" b="1">
                <a:solidFill>
                  <a:srgbClr val="3A5566"/>
                </a:solidFill>
              </a:defRPr>
            </a:pPr>
            <a:r>
              <a:t>107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058400" y="4114800"/>
            <a:ext cx="914400" cy="2560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950" b="0">
                <a:solidFill>
                  <a:srgbClr val="3A5566"/>
                </a:solidFill>
              </a:defRPr>
            </a:pPr>
            <a:r>
              <a:t>$2.2M avg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0972800" y="4114800"/>
            <a:ext cx="914400" cy="2560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950" b="0">
                <a:solidFill>
                  <a:srgbClr val="3A5566"/>
                </a:solidFill>
              </a:defRPr>
            </a:pPr>
            <a:r>
              <a:t>$214K med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7772400" y="4800600"/>
            <a:ext cx="4114800" cy="3200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300" b="1">
                <a:solidFill>
                  <a:srgbClr val="3A5566"/>
                </a:solidFill>
              </a:defRPr>
            </a:pPr>
            <a:r>
              <a:t>648 Grassmere Park — Market Position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7955279" y="5166359"/>
            <a:ext cx="3931920" cy="228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950" b="0">
                <a:solidFill>
                  <a:srgbClr val="3A5566"/>
                </a:solidFill>
              </a:defRPr>
            </a:pPr>
            <a:r>
              <a:t>Overall Market Rank: #84 of 2,020 buildings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7955279" y="5422392"/>
            <a:ext cx="3931920" cy="228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950" b="0">
                <a:solidFill>
                  <a:srgbClr val="3A5566"/>
                </a:solidFill>
              </a:defRPr>
            </a:pPr>
            <a:r>
              <a:t>95.8th percentile by appraised value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7955279" y="5678424"/>
            <a:ext cx="3931920" cy="228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950" b="0">
                <a:solidFill>
                  <a:srgbClr val="3A5566"/>
                </a:solidFill>
              </a:defRPr>
            </a:pPr>
            <a:r>
              <a:t>3+ Story Office Rank: #63 of 213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7955279" y="5934456"/>
            <a:ext cx="3931920" cy="228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950" b="0">
                <a:solidFill>
                  <a:srgbClr val="3A5566"/>
                </a:solidFill>
              </a:defRPr>
            </a:pPr>
            <a:r>
              <a:t>IWD Zone Rank: #4 of 153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7955279" y="6190488"/>
            <a:ext cx="3931920" cy="228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950" b="0">
                <a:solidFill>
                  <a:srgbClr val="3A5566"/>
                </a:solidFill>
              </a:defRPr>
            </a:pPr>
            <a:r>
              <a:t>Sale Price: $25.9M (2015) at $115.69/SF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7955279" y="6446520"/>
            <a:ext cx="3931920" cy="228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950" b="0">
                <a:solidFill>
                  <a:srgbClr val="3A5566"/>
                </a:solidFill>
              </a:defRPr>
            </a:pPr>
            <a:r>
              <a:t>Total Appraised: $37.4M (current)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1695" cy="777240"/>
          </a:xfrm>
          <a:prstGeom prst="rect">
            <a:avLst/>
          </a:prstGeom>
          <a:solidFill>
            <a:srgbClr val="3A55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457200" y="109728"/>
            <a:ext cx="10972800" cy="4114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2600" b="1">
                <a:solidFill>
                  <a:srgbClr val="FFFFFF"/>
                </a:solidFill>
              </a:defRPr>
            </a:pPr>
            <a:r>
              <a:t>Office Sales Price Trends — $/SF Over Time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438912"/>
            <a:ext cx="1097280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200" b="0">
                <a:solidFill>
                  <a:srgbClr val="CBB279"/>
                </a:solidFill>
              </a:defRPr>
            </a:pPr>
            <a:r>
              <a:t>Davidson County  |  Median &amp; Average Price Per Square Foot  |  2005-2025</a:t>
            </a:r>
          </a:p>
        </p:txBody>
      </p:sp>
      <p:graphicFrame>
        <p:nvGraphicFramePr>
          <p:cNvPr id="5" name="Chart 4"/>
          <p:cNvGraphicFramePr>
            <a:graphicFrameLocks noGrp="1"/>
          </p:cNvGraphicFramePr>
          <p:nvPr/>
        </p:nvGraphicFramePr>
        <p:xfrm>
          <a:off x="274320" y="1005840"/>
          <a:ext cx="5669280" cy="25603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6" name="Chart 5"/>
          <p:cNvGraphicFramePr>
            <a:graphicFrameLocks noGrp="1"/>
          </p:cNvGraphicFramePr>
          <p:nvPr/>
        </p:nvGraphicFramePr>
        <p:xfrm>
          <a:off x="274320" y="3749039"/>
          <a:ext cx="566928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6400800" y="1005840"/>
            <a:ext cx="5486400" cy="3200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400" b="1">
                <a:solidFill>
                  <a:srgbClr val="3A5566"/>
                </a:solidFill>
              </a:defRPr>
            </a:pPr>
            <a:r>
              <a:rPr dirty="0"/>
              <a:t>Office Sales Data by Year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400800" y="1417320"/>
            <a:ext cx="1188720" cy="228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900" b="1">
                <a:solidFill>
                  <a:srgbClr val="706F6C"/>
                </a:solidFill>
              </a:defRPr>
            </a:pPr>
            <a:r>
              <a:t>Year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315200" y="1417320"/>
            <a:ext cx="1188720" cy="228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900" b="1">
                <a:solidFill>
                  <a:srgbClr val="706F6C"/>
                </a:solidFill>
              </a:defRPr>
            </a:pPr>
            <a:r>
              <a:t>Sales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046720" y="1417320"/>
            <a:ext cx="1188720" cy="228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900" b="1">
                <a:solidFill>
                  <a:srgbClr val="706F6C"/>
                </a:solidFill>
              </a:defRPr>
            </a:pPr>
            <a:r>
              <a:t>Total Volume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326880" y="1417320"/>
            <a:ext cx="1188720" cy="228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900" b="1">
                <a:solidFill>
                  <a:srgbClr val="706F6C"/>
                </a:solidFill>
              </a:defRPr>
            </a:pPr>
            <a:r>
              <a:t>Avg Price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607040" y="1417320"/>
            <a:ext cx="1188720" cy="228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900" b="1">
                <a:solidFill>
                  <a:srgbClr val="706F6C"/>
                </a:solidFill>
              </a:defRPr>
            </a:pPr>
            <a:r>
              <a:t>Med $/SF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400800" y="1691640"/>
            <a:ext cx="1188720" cy="210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900" b="0">
                <a:solidFill>
                  <a:srgbClr val="3A5566"/>
                </a:solidFill>
              </a:defRPr>
            </a:pPr>
            <a:r>
              <a:t>2005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315200" y="1691640"/>
            <a:ext cx="1188720" cy="210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900" b="0">
                <a:solidFill>
                  <a:srgbClr val="3A5566"/>
                </a:solidFill>
              </a:defRPr>
            </a:pPr>
            <a:r>
              <a:t>196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046720" y="1691640"/>
            <a:ext cx="1188720" cy="210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900" b="0">
                <a:solidFill>
                  <a:srgbClr val="3A5566"/>
                </a:solidFill>
              </a:defRPr>
            </a:pPr>
            <a:r>
              <a:t>$1719M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9326880" y="1691640"/>
            <a:ext cx="1188720" cy="210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900" b="0">
                <a:solidFill>
                  <a:srgbClr val="3A5566"/>
                </a:solidFill>
              </a:defRPr>
            </a:pPr>
            <a:r>
              <a:t>$8.8M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0607040" y="1691640"/>
            <a:ext cx="1188720" cy="210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900" b="0">
                <a:solidFill>
                  <a:srgbClr val="3A5566"/>
                </a:solidFill>
              </a:defRPr>
            </a:pPr>
            <a:r>
              <a:t>$78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400800" y="1947672"/>
            <a:ext cx="1188720" cy="210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900" b="0">
                <a:solidFill>
                  <a:srgbClr val="3A5566"/>
                </a:solidFill>
              </a:defRPr>
            </a:pPr>
            <a:r>
              <a:t>2008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315200" y="1947672"/>
            <a:ext cx="1188720" cy="210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900" b="0">
                <a:solidFill>
                  <a:srgbClr val="3A5566"/>
                </a:solidFill>
              </a:defRPr>
            </a:pPr>
            <a:r>
              <a:t>132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046720" y="1947672"/>
            <a:ext cx="1188720" cy="210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900" b="0">
                <a:solidFill>
                  <a:srgbClr val="3A5566"/>
                </a:solidFill>
              </a:defRPr>
            </a:pPr>
            <a:r>
              <a:rPr dirty="0"/>
              <a:t>$279M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9326880" y="1947672"/>
            <a:ext cx="1188720" cy="210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900" b="0">
                <a:solidFill>
                  <a:srgbClr val="3A5566"/>
                </a:solidFill>
              </a:defRPr>
            </a:pPr>
            <a:r>
              <a:t>$2.1M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607040" y="1947672"/>
            <a:ext cx="1188720" cy="210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900" b="0">
                <a:solidFill>
                  <a:srgbClr val="3A5566"/>
                </a:solidFill>
              </a:defRPr>
            </a:pPr>
            <a:r>
              <a:t>$89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400800" y="2203704"/>
            <a:ext cx="1188720" cy="210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900" b="0">
                <a:solidFill>
                  <a:srgbClr val="3A5566"/>
                </a:solidFill>
              </a:defRPr>
            </a:pPr>
            <a:r>
              <a:t>2010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315200" y="2203704"/>
            <a:ext cx="1188720" cy="210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900" b="0">
                <a:solidFill>
                  <a:srgbClr val="3A5566"/>
                </a:solidFill>
              </a:defRPr>
            </a:pPr>
            <a:r>
              <a:t>67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046720" y="2203704"/>
            <a:ext cx="1188720" cy="210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900" b="0">
                <a:solidFill>
                  <a:srgbClr val="3A5566"/>
                </a:solidFill>
              </a:defRPr>
            </a:pPr>
            <a:r>
              <a:t>$35M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9326880" y="2203704"/>
            <a:ext cx="1188720" cy="210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900" b="0">
                <a:solidFill>
                  <a:srgbClr val="3A5566"/>
                </a:solidFill>
              </a:defRPr>
            </a:pPr>
            <a:r>
              <a:t>$0.5M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0607040" y="2203704"/>
            <a:ext cx="1188720" cy="210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900" b="0">
                <a:solidFill>
                  <a:srgbClr val="3A5566"/>
                </a:solidFill>
              </a:defRPr>
            </a:pPr>
            <a:r>
              <a:t>$87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400800" y="2459736"/>
            <a:ext cx="1188720" cy="210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900" b="0">
                <a:solidFill>
                  <a:srgbClr val="3A5566"/>
                </a:solidFill>
              </a:defRPr>
            </a:pPr>
            <a:r>
              <a:t>2013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315200" y="2459736"/>
            <a:ext cx="1188720" cy="210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900" b="0">
                <a:solidFill>
                  <a:srgbClr val="3A5566"/>
                </a:solidFill>
              </a:defRPr>
            </a:pPr>
            <a:r>
              <a:t>133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8046720" y="2459736"/>
            <a:ext cx="1188720" cy="210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900" b="0">
                <a:solidFill>
                  <a:srgbClr val="3A5566"/>
                </a:solidFill>
              </a:defRPr>
            </a:pPr>
            <a:r>
              <a:t>$414M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9326880" y="2459736"/>
            <a:ext cx="1188720" cy="210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900" b="0">
                <a:solidFill>
                  <a:srgbClr val="3A5566"/>
                </a:solidFill>
              </a:defRPr>
            </a:pPr>
            <a:r>
              <a:t>$3.1M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0607040" y="2459736"/>
            <a:ext cx="1188720" cy="210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900" b="0">
                <a:solidFill>
                  <a:srgbClr val="3A5566"/>
                </a:solidFill>
              </a:defRPr>
            </a:pPr>
            <a:r>
              <a:t>$111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6400800" y="2715768"/>
            <a:ext cx="1188720" cy="210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900" b="0">
                <a:solidFill>
                  <a:srgbClr val="3A5566"/>
                </a:solidFill>
              </a:defRPr>
            </a:pPr>
            <a:r>
              <a:t>2015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7315200" y="2715768"/>
            <a:ext cx="1188720" cy="210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900" b="0">
                <a:solidFill>
                  <a:srgbClr val="3A5566"/>
                </a:solidFill>
              </a:defRPr>
            </a:pPr>
            <a:r>
              <a:t>192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8046720" y="2715768"/>
            <a:ext cx="1188720" cy="210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900" b="0">
                <a:solidFill>
                  <a:srgbClr val="3A5566"/>
                </a:solidFill>
              </a:defRPr>
            </a:pPr>
            <a:r>
              <a:t>$598M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9326880" y="2715768"/>
            <a:ext cx="1188720" cy="210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900" b="0">
                <a:solidFill>
                  <a:srgbClr val="3A5566"/>
                </a:solidFill>
              </a:defRPr>
            </a:pPr>
            <a:r>
              <a:t>$3.1M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0607040" y="2715768"/>
            <a:ext cx="1188720" cy="210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900" b="0">
                <a:solidFill>
                  <a:srgbClr val="3A5566"/>
                </a:solidFill>
              </a:defRPr>
            </a:pPr>
            <a:r>
              <a:t>$136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6400800" y="2971800"/>
            <a:ext cx="1188720" cy="210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900" b="0">
                <a:solidFill>
                  <a:srgbClr val="3A5566"/>
                </a:solidFill>
              </a:defRPr>
            </a:pPr>
            <a:r>
              <a:t>2017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7315200" y="2971800"/>
            <a:ext cx="1188720" cy="210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900" b="0">
                <a:solidFill>
                  <a:srgbClr val="3A5566"/>
                </a:solidFill>
              </a:defRPr>
            </a:pPr>
            <a:r>
              <a:t>168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8046720" y="2971800"/>
            <a:ext cx="1188720" cy="210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900" b="0">
                <a:solidFill>
                  <a:srgbClr val="3A5566"/>
                </a:solidFill>
              </a:defRPr>
            </a:pPr>
            <a:r>
              <a:t>$800M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9326880" y="2971800"/>
            <a:ext cx="1188720" cy="210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900" b="0">
                <a:solidFill>
                  <a:srgbClr val="3A5566"/>
                </a:solidFill>
              </a:defRPr>
            </a:pPr>
            <a:r>
              <a:t>$4.8M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10607040" y="2971800"/>
            <a:ext cx="1188720" cy="210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900" b="0">
                <a:solidFill>
                  <a:srgbClr val="3A5566"/>
                </a:solidFill>
              </a:defRPr>
            </a:pPr>
            <a:r>
              <a:t>$182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6400800" y="3227832"/>
            <a:ext cx="1188720" cy="210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900" b="0">
                <a:solidFill>
                  <a:srgbClr val="3A5566"/>
                </a:solidFill>
              </a:defRPr>
            </a:pPr>
            <a:r>
              <a:t>2018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7315200" y="3227832"/>
            <a:ext cx="1188720" cy="210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900" b="0">
                <a:solidFill>
                  <a:srgbClr val="3A5566"/>
                </a:solidFill>
              </a:defRPr>
            </a:pPr>
            <a:r>
              <a:t>150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8046720" y="3227832"/>
            <a:ext cx="1188720" cy="210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900" b="0">
                <a:solidFill>
                  <a:srgbClr val="3A5566"/>
                </a:solidFill>
              </a:defRPr>
            </a:pPr>
            <a:r>
              <a:t>$925M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9326880" y="3227832"/>
            <a:ext cx="1188720" cy="210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900" b="0">
                <a:solidFill>
                  <a:srgbClr val="3A5566"/>
                </a:solidFill>
              </a:defRPr>
            </a:pPr>
            <a:r>
              <a:t>$6.2M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10607040" y="3227832"/>
            <a:ext cx="1188720" cy="210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900" b="0">
                <a:solidFill>
                  <a:srgbClr val="3A5566"/>
                </a:solidFill>
              </a:defRPr>
            </a:pPr>
            <a:r>
              <a:t>$178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6400800" y="3483864"/>
            <a:ext cx="1188720" cy="210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900" b="1">
                <a:solidFill>
                  <a:srgbClr val="3A5566"/>
                </a:solidFill>
              </a:defRPr>
            </a:pPr>
            <a:r>
              <a:t>2019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7315200" y="3483864"/>
            <a:ext cx="1188720" cy="210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900" b="1">
                <a:solidFill>
                  <a:srgbClr val="3A5566"/>
                </a:solidFill>
              </a:defRPr>
            </a:pPr>
            <a:r>
              <a:t>142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8046720" y="3483864"/>
            <a:ext cx="1188720" cy="210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900" b="1">
                <a:solidFill>
                  <a:srgbClr val="3A5566"/>
                </a:solidFill>
              </a:defRPr>
            </a:pPr>
            <a:r>
              <a:t>$1129M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9326880" y="3483864"/>
            <a:ext cx="1188720" cy="210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900" b="1">
                <a:solidFill>
                  <a:srgbClr val="3A5566"/>
                </a:solidFill>
              </a:defRPr>
            </a:pPr>
            <a:r>
              <a:t>$8.0M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10607040" y="3483864"/>
            <a:ext cx="1188720" cy="210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900" b="1">
                <a:solidFill>
                  <a:srgbClr val="3A5566"/>
                </a:solidFill>
              </a:defRPr>
            </a:pPr>
            <a:r>
              <a:t>$222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6400800" y="3739896"/>
            <a:ext cx="1188720" cy="210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900" b="0">
                <a:solidFill>
                  <a:srgbClr val="3A5566"/>
                </a:solidFill>
              </a:defRPr>
            </a:pPr>
            <a:r>
              <a:t>2020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7315200" y="3739896"/>
            <a:ext cx="1188720" cy="210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900" b="0">
                <a:solidFill>
                  <a:srgbClr val="3A5566"/>
                </a:solidFill>
              </a:defRPr>
            </a:pPr>
            <a:r>
              <a:t>119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8046720" y="3739896"/>
            <a:ext cx="1188720" cy="210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900" b="0">
                <a:solidFill>
                  <a:srgbClr val="3A5566"/>
                </a:solidFill>
              </a:defRPr>
            </a:pPr>
            <a:r>
              <a:t>$740M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9326880" y="3739896"/>
            <a:ext cx="1188720" cy="210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900" b="0">
                <a:solidFill>
                  <a:srgbClr val="3A5566"/>
                </a:solidFill>
              </a:defRPr>
            </a:pPr>
            <a:r>
              <a:t>$6.2M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10607040" y="3739896"/>
            <a:ext cx="1188720" cy="210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900" b="0">
                <a:solidFill>
                  <a:srgbClr val="3A5566"/>
                </a:solidFill>
              </a:defRPr>
            </a:pPr>
            <a:r>
              <a:t>$217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6400800" y="3995928"/>
            <a:ext cx="1188720" cy="210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900" b="0">
                <a:solidFill>
                  <a:srgbClr val="3A5566"/>
                </a:solidFill>
              </a:defRPr>
            </a:pPr>
            <a:r>
              <a:t>2021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7315200" y="3995928"/>
            <a:ext cx="1188720" cy="210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900" b="0">
                <a:solidFill>
                  <a:srgbClr val="3A5566"/>
                </a:solidFill>
              </a:defRPr>
            </a:pPr>
            <a:r>
              <a:t>157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8046720" y="3995928"/>
            <a:ext cx="1188720" cy="210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900" b="0">
                <a:solidFill>
                  <a:srgbClr val="3A5566"/>
                </a:solidFill>
              </a:defRPr>
            </a:pPr>
            <a:r>
              <a:t>$960M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9326880" y="3995928"/>
            <a:ext cx="1188720" cy="210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900" b="0">
                <a:solidFill>
                  <a:srgbClr val="3A5566"/>
                </a:solidFill>
              </a:defRPr>
            </a:pPr>
            <a:r>
              <a:t>$6.1M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10607040" y="3995928"/>
            <a:ext cx="1188720" cy="210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900" b="0">
                <a:solidFill>
                  <a:srgbClr val="3A5566"/>
                </a:solidFill>
              </a:defRPr>
            </a:pPr>
            <a:r>
              <a:t>$322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6400800" y="4251960"/>
            <a:ext cx="1188720" cy="210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900" b="1">
                <a:solidFill>
                  <a:srgbClr val="3A5566"/>
                </a:solidFill>
              </a:defRPr>
            </a:pPr>
            <a:r>
              <a:t>2022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7315200" y="4251960"/>
            <a:ext cx="1188720" cy="210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900" b="1">
                <a:solidFill>
                  <a:srgbClr val="3A5566"/>
                </a:solidFill>
              </a:defRPr>
            </a:pPr>
            <a:r>
              <a:t>112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8046720" y="4251960"/>
            <a:ext cx="1188720" cy="210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900" b="1">
                <a:solidFill>
                  <a:srgbClr val="3A5566"/>
                </a:solidFill>
              </a:defRPr>
            </a:pPr>
            <a:r>
              <a:t>$1564M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9326880" y="4251960"/>
            <a:ext cx="1188720" cy="210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900" b="1">
                <a:solidFill>
                  <a:srgbClr val="3A5566"/>
                </a:solidFill>
              </a:defRPr>
            </a:pPr>
            <a:r>
              <a:t>$14.0M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10607040" y="4251960"/>
            <a:ext cx="1188720" cy="210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900" b="1">
                <a:solidFill>
                  <a:srgbClr val="3A5566"/>
                </a:solidFill>
              </a:defRPr>
            </a:pPr>
            <a:r>
              <a:t>$394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6400800" y="4507992"/>
            <a:ext cx="1188720" cy="210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900" b="0">
                <a:solidFill>
                  <a:srgbClr val="3A5566"/>
                </a:solidFill>
              </a:defRPr>
            </a:pPr>
            <a:r>
              <a:t>2023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7315200" y="4507992"/>
            <a:ext cx="1188720" cy="210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900" b="0">
                <a:solidFill>
                  <a:srgbClr val="3A5566"/>
                </a:solidFill>
              </a:defRPr>
            </a:pPr>
            <a:r>
              <a:t>98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8046720" y="4507992"/>
            <a:ext cx="1188720" cy="210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900" b="0">
                <a:solidFill>
                  <a:srgbClr val="3A5566"/>
                </a:solidFill>
              </a:defRPr>
            </a:pPr>
            <a:r>
              <a:t>$379M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9326880" y="4507992"/>
            <a:ext cx="1188720" cy="210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900" b="0">
                <a:solidFill>
                  <a:srgbClr val="3A5566"/>
                </a:solidFill>
              </a:defRPr>
            </a:pPr>
            <a:r>
              <a:t>$3.9M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10607040" y="4507992"/>
            <a:ext cx="1188720" cy="210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900" b="0">
                <a:solidFill>
                  <a:srgbClr val="3A5566"/>
                </a:solidFill>
              </a:defRPr>
            </a:pPr>
            <a:r>
              <a:t>$386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6400800" y="4764024"/>
            <a:ext cx="1188720" cy="210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900" b="0">
                <a:solidFill>
                  <a:srgbClr val="3A5566"/>
                </a:solidFill>
              </a:defRPr>
            </a:pPr>
            <a:r>
              <a:t>2024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7315200" y="4764024"/>
            <a:ext cx="1188720" cy="210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900" b="0">
                <a:solidFill>
                  <a:srgbClr val="3A5566"/>
                </a:solidFill>
              </a:defRPr>
            </a:pPr>
            <a:r>
              <a:t>81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8046720" y="4764024"/>
            <a:ext cx="1188720" cy="210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900" b="0">
                <a:solidFill>
                  <a:srgbClr val="3A5566"/>
                </a:solidFill>
              </a:defRPr>
            </a:pPr>
            <a:r>
              <a:t>$311M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9326880" y="4764024"/>
            <a:ext cx="1188720" cy="210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900" b="0">
                <a:solidFill>
                  <a:srgbClr val="3A5566"/>
                </a:solidFill>
              </a:defRPr>
            </a:pPr>
            <a:r>
              <a:t>$3.8M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10607040" y="4764024"/>
            <a:ext cx="1188720" cy="210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900" b="0">
                <a:solidFill>
                  <a:srgbClr val="3A5566"/>
                </a:solidFill>
              </a:defRPr>
            </a:pPr>
            <a:r>
              <a:t>$335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6400800" y="5020056"/>
            <a:ext cx="1188720" cy="210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900" b="1">
                <a:solidFill>
                  <a:srgbClr val="3A5566"/>
                </a:solidFill>
              </a:defRPr>
            </a:pPr>
            <a:r>
              <a:t>2025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7315200" y="5020056"/>
            <a:ext cx="1188720" cy="210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900" b="1">
                <a:solidFill>
                  <a:srgbClr val="3A5566"/>
                </a:solidFill>
              </a:defRPr>
            </a:pPr>
            <a:r>
              <a:t>87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8046720" y="5020056"/>
            <a:ext cx="1188720" cy="210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900" b="1">
                <a:solidFill>
                  <a:srgbClr val="3A5566"/>
                </a:solidFill>
              </a:defRPr>
            </a:pPr>
            <a:r>
              <a:t>$1170M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9326880" y="5020056"/>
            <a:ext cx="1188720" cy="210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900" b="1">
                <a:solidFill>
                  <a:srgbClr val="3A5566"/>
                </a:solidFill>
              </a:defRPr>
            </a:pPr>
            <a:r>
              <a:t>$13.5M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10607040" y="5020056"/>
            <a:ext cx="1188720" cy="210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900" b="1">
                <a:solidFill>
                  <a:srgbClr val="3A5566"/>
                </a:solidFill>
              </a:defRPr>
            </a:pPr>
            <a:r>
              <a:t>$322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6400800" y="5458968"/>
            <a:ext cx="548640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300" b="1">
                <a:solidFill>
                  <a:srgbClr val="3A5566"/>
                </a:solidFill>
              </a:defRPr>
            </a:pPr>
            <a:r>
              <a:t>Key Takeaways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6583680" y="5733288"/>
            <a:ext cx="5303520" cy="2194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900" b="0">
                <a:solidFill>
                  <a:srgbClr val="3A5566"/>
                </a:solidFill>
              </a:defRPr>
            </a:pPr>
            <a:r>
              <a:t>Median $/SF grew 4x from $78/SF (2005) to $322/SF (2025)</a:t>
            </a:r>
          </a:p>
        </p:txBody>
      </p:sp>
      <p:sp>
        <p:nvSpPr>
          <p:cNvPr id="85" name="TextBox 84"/>
          <p:cNvSpPr txBox="1"/>
          <p:nvPr/>
        </p:nvSpPr>
        <p:spPr>
          <a:xfrm>
            <a:off x="6583680" y="5980176"/>
            <a:ext cx="5303520" cy="2194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900" b="0">
                <a:solidFill>
                  <a:srgbClr val="3A5566"/>
                </a:solidFill>
              </a:defRPr>
            </a:pPr>
            <a:r>
              <a:t>Peak transaction volume: $1.56B in 2022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6583680" y="6227064"/>
            <a:ext cx="5303520" cy="2194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900" b="0">
                <a:solidFill>
                  <a:srgbClr val="3A5566"/>
                </a:solidFill>
              </a:defRPr>
            </a:pPr>
            <a:r>
              <a:t>2019 was the high-water mark for avg price ($7.95M)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6583680" y="6473952"/>
            <a:ext cx="5303520" cy="2194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900" b="0">
                <a:solidFill>
                  <a:srgbClr val="3A5566"/>
                </a:solidFill>
              </a:defRPr>
            </a:pPr>
            <a:r>
              <a:t>Post-COVID recovery strong: 2021-2022 saw record values</a:t>
            </a:r>
          </a:p>
        </p:txBody>
      </p:sp>
      <p:sp>
        <p:nvSpPr>
          <p:cNvPr id="88" name="TextBox 87"/>
          <p:cNvSpPr txBox="1"/>
          <p:nvPr/>
        </p:nvSpPr>
        <p:spPr>
          <a:xfrm>
            <a:off x="6583680" y="6720840"/>
            <a:ext cx="5303520" cy="2194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900" b="0">
                <a:solidFill>
                  <a:srgbClr val="3A5566"/>
                </a:solidFill>
              </a:defRPr>
            </a:pPr>
            <a:r>
              <a:t>Transaction count declined from 200/yr to ~90/yr (flight to quality)</a:t>
            </a:r>
          </a:p>
        </p:txBody>
      </p:sp>
      <p:sp>
        <p:nvSpPr>
          <p:cNvPr id="89" name="TextBox 88"/>
          <p:cNvSpPr txBox="1"/>
          <p:nvPr/>
        </p:nvSpPr>
        <p:spPr>
          <a:xfrm>
            <a:off x="6583680" y="6967728"/>
            <a:ext cx="5303520" cy="2194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900" b="0">
                <a:solidFill>
                  <a:srgbClr val="3A5566"/>
                </a:solidFill>
              </a:defRPr>
            </a:pPr>
            <a:r>
              <a:t>648 Grassmere at $115.69/SF sold below 2015 median of $136/SF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1695" cy="777240"/>
          </a:xfrm>
          <a:prstGeom prst="rect">
            <a:avLst/>
          </a:prstGeom>
          <a:solidFill>
            <a:srgbClr val="3A55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457200" y="137160"/>
            <a:ext cx="109728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600" b="1">
                <a:solidFill>
                  <a:srgbClr val="FFFFFF"/>
                </a:solidFill>
              </a:defRPr>
            </a:pPr>
            <a:r>
              <a:t>Comparable Sales Map — Davidson County, Nashville, TN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457200"/>
            <a:ext cx="10972800" cy="2743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>
                <a:solidFill>
                  <a:srgbClr val="CBB279"/>
                </a:solidFill>
              </a:defRPr>
            </a:pPr>
            <a:r>
              <a:t>648 Grassmere Park  |  20 Comparable Properties  |  Interactive Map: nataliebaldacci.github.io/RE_Final_Case</a:t>
            </a:r>
          </a:p>
        </p:txBody>
      </p:sp>
      <p:pic>
        <p:nvPicPr>
          <p:cNvPr id="5" name="Picture 4" descr="map_screensho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" y="960120"/>
            <a:ext cx="11643055" cy="5715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1695" cy="777240"/>
          </a:xfrm>
          <a:prstGeom prst="rect">
            <a:avLst/>
          </a:prstGeom>
          <a:solidFill>
            <a:srgbClr val="3A55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Rectangle 2"/>
          <p:cNvSpPr/>
          <p:nvPr/>
        </p:nvSpPr>
        <p:spPr>
          <a:xfrm>
            <a:off x="0" y="777240"/>
            <a:ext cx="12191695" cy="54864"/>
          </a:xfrm>
          <a:prstGeom prst="rect">
            <a:avLst/>
          </a:prstGeom>
          <a:solidFill>
            <a:srgbClr val="1565C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457200" y="137160"/>
            <a:ext cx="1097280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2600" b="1">
                <a:solidFill>
                  <a:srgbClr val="FFFFFF"/>
                </a:solidFill>
              </a:defRPr>
            </a:pPr>
            <a:r>
              <a:t>Tier 1 — Best Comparables — #1, #2, #3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457200"/>
            <a:ext cx="1097280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300" b="0">
                <a:solidFill>
                  <a:srgbClr val="CBB279"/>
                </a:solidFill>
              </a:defRPr>
            </a:pPr>
            <a:r>
              <a:t>Scores: 90-95/100</a:t>
            </a:r>
          </a:p>
        </p:txBody>
      </p:sp>
      <p:sp>
        <p:nvSpPr>
          <p:cNvPr id="6" name="Rectangle 5"/>
          <p:cNvSpPr/>
          <p:nvPr/>
        </p:nvSpPr>
        <p:spPr>
          <a:xfrm>
            <a:off x="457200" y="1051560"/>
            <a:ext cx="457200" cy="365760"/>
          </a:xfrm>
          <a:prstGeom prst="rect">
            <a:avLst/>
          </a:prstGeom>
          <a:solidFill>
            <a:srgbClr val="1565C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400" b="1">
                <a:solidFill>
                  <a:srgbClr val="FFFFFF"/>
                </a:solidFill>
              </a:defRPr>
            </a:pPr>
            <a:r>
              <a:t>#1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05840" y="1051560"/>
            <a:ext cx="3027578" cy="3200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500" b="1">
                <a:solidFill>
                  <a:srgbClr val="3A5566"/>
                </a:solidFill>
              </a:defRPr>
            </a:pPr>
            <a:r>
              <a:t>636 Grassmere Park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05840" y="1307592"/>
            <a:ext cx="3027578" cy="228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950" b="0">
                <a:solidFill>
                  <a:srgbClr val="706F6C"/>
                </a:solidFill>
              </a:defRPr>
            </a:pPr>
            <a:r>
              <a:t>Nashville, TN  |  Score: 95/100</a:t>
            </a:r>
          </a:p>
        </p:txBody>
      </p:sp>
      <p:pic>
        <p:nvPicPr>
          <p:cNvPr id="9" name="Picture 8" descr="rank1_photo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3393338" cy="1920240"/>
          </a:xfrm>
          <a:prstGeom prst="rect">
            <a:avLst/>
          </a:prstGeom>
        </p:spPr>
      </p:pic>
      <p:pic>
        <p:nvPicPr>
          <p:cNvPr id="10" name="Picture 9" descr="rank1_sketch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3611879"/>
            <a:ext cx="3393338" cy="146304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57200" y="5212079"/>
            <a:ext cx="3393338" cy="2377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050" b="1">
                <a:solidFill>
                  <a:srgbClr val="3A5566"/>
                </a:solidFill>
              </a:defRPr>
            </a:pPr>
            <a:r>
              <a:t>$15,000,000  (2022)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57200" y="5440679"/>
            <a:ext cx="3393338" cy="2377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050" b="0">
                <a:solidFill>
                  <a:srgbClr val="3A5566"/>
                </a:solidFill>
              </a:defRPr>
            </a:pPr>
            <a:r>
              <a:t>Price/SF: $236.32/SF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57200" y="5669279"/>
            <a:ext cx="3393338" cy="2377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050" b="0">
                <a:solidFill>
                  <a:srgbClr val="3A5566"/>
                </a:solidFill>
              </a:defRPr>
            </a:pPr>
            <a:r>
              <a:t>Built 1985  |  6.02 ac  |  1 stories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57200" y="5897879"/>
            <a:ext cx="3393338" cy="2377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050" b="0">
                <a:solidFill>
                  <a:srgbClr val="3A5566"/>
                </a:solidFill>
              </a:defRPr>
            </a:pPr>
            <a:r>
              <a:t>Zoning: IWD  |  Office (1-2 Stories)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57200" y="6126479"/>
            <a:ext cx="3393338" cy="2377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050" b="0">
                <a:solidFill>
                  <a:srgbClr val="3A5566"/>
                </a:solidFill>
              </a:defRPr>
            </a:pPr>
            <a:r>
              <a:t>Building: 63,474 SF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216298" y="1051560"/>
            <a:ext cx="457200" cy="365760"/>
          </a:xfrm>
          <a:prstGeom prst="rect">
            <a:avLst/>
          </a:prstGeom>
          <a:solidFill>
            <a:srgbClr val="1565C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400" b="1">
                <a:solidFill>
                  <a:srgbClr val="FFFFFF"/>
                </a:solidFill>
              </a:defRPr>
            </a:pPr>
            <a:r>
              <a:t>#2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764938" y="1051560"/>
            <a:ext cx="3027578" cy="3200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500" b="1">
                <a:solidFill>
                  <a:srgbClr val="3A5566"/>
                </a:solidFill>
              </a:defRPr>
            </a:pPr>
            <a:r>
              <a:t>200 Athens Way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764938" y="1307592"/>
            <a:ext cx="3027578" cy="228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950" b="0">
                <a:solidFill>
                  <a:srgbClr val="706F6C"/>
                </a:solidFill>
              </a:defRPr>
            </a:pPr>
            <a:r>
              <a:t>Nashville, TN  |  Score: 93/100</a:t>
            </a:r>
          </a:p>
        </p:txBody>
      </p:sp>
      <p:pic>
        <p:nvPicPr>
          <p:cNvPr id="19" name="Picture 18" descr="rank2_photo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6298" y="1600200"/>
            <a:ext cx="3393338" cy="1920240"/>
          </a:xfrm>
          <a:prstGeom prst="rect">
            <a:avLst/>
          </a:prstGeom>
        </p:spPr>
      </p:pic>
      <p:pic>
        <p:nvPicPr>
          <p:cNvPr id="20" name="Picture 19" descr="rank2_sketch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16298" y="3611879"/>
            <a:ext cx="3393338" cy="146304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4216298" y="5212079"/>
            <a:ext cx="3393338" cy="2377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050" b="1">
                <a:solidFill>
                  <a:srgbClr val="3A5566"/>
                </a:solidFill>
              </a:defRPr>
            </a:pPr>
            <a:r>
              <a:t>$36,000,000  (2019)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216298" y="5440679"/>
            <a:ext cx="3393338" cy="2377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050" b="0">
                <a:solidFill>
                  <a:srgbClr val="3A5566"/>
                </a:solidFill>
              </a:defRPr>
            </a:pPr>
            <a:r>
              <a:t>Price/SF: $146.25/SF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216298" y="5669279"/>
            <a:ext cx="3393338" cy="2377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050" b="0">
                <a:solidFill>
                  <a:srgbClr val="3A5566"/>
                </a:solidFill>
              </a:defRPr>
            </a:pPr>
            <a:r>
              <a:t>Built 1985  |  8.70 ac  |  8 stories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216298" y="5897879"/>
            <a:ext cx="3393338" cy="2377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050" b="0">
                <a:solidFill>
                  <a:srgbClr val="3A5566"/>
                </a:solidFill>
              </a:defRPr>
            </a:pPr>
            <a:r>
              <a:t>Zoning: IWD  |  Office (3+ Stories)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216298" y="6126479"/>
            <a:ext cx="3393338" cy="2377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050" b="0">
                <a:solidFill>
                  <a:srgbClr val="3A5566"/>
                </a:solidFill>
              </a:defRPr>
            </a:pPr>
            <a:r>
              <a:t>Building: N/A</a:t>
            </a:r>
          </a:p>
        </p:txBody>
      </p:sp>
      <p:sp>
        <p:nvSpPr>
          <p:cNvPr id="26" name="Rectangle 25"/>
          <p:cNvSpPr/>
          <p:nvPr/>
        </p:nvSpPr>
        <p:spPr>
          <a:xfrm>
            <a:off x="7975396" y="1051560"/>
            <a:ext cx="457200" cy="365760"/>
          </a:xfrm>
          <a:prstGeom prst="rect">
            <a:avLst/>
          </a:prstGeom>
          <a:solidFill>
            <a:srgbClr val="1565C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400" b="1">
                <a:solidFill>
                  <a:srgbClr val="FFFFFF"/>
                </a:solidFill>
              </a:defRPr>
            </a:pPr>
            <a:r>
              <a:t>#3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8524036" y="1051560"/>
            <a:ext cx="3027578" cy="3200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500" b="1">
                <a:solidFill>
                  <a:srgbClr val="3A5566"/>
                </a:solidFill>
              </a:defRPr>
            </a:pPr>
            <a:r>
              <a:t>210 Athens Way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8524036" y="1307592"/>
            <a:ext cx="3027578" cy="228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950" b="0">
                <a:solidFill>
                  <a:srgbClr val="706F6C"/>
                </a:solidFill>
              </a:defRPr>
            </a:pPr>
            <a:r>
              <a:t>Nashville, TN  |  Score: 90/100</a:t>
            </a:r>
          </a:p>
        </p:txBody>
      </p:sp>
      <p:pic>
        <p:nvPicPr>
          <p:cNvPr id="29" name="Picture 28" descr="rank3_photo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75396" y="1600200"/>
            <a:ext cx="3393338" cy="1920240"/>
          </a:xfrm>
          <a:prstGeom prst="rect">
            <a:avLst/>
          </a:prstGeom>
        </p:spPr>
      </p:pic>
      <p:pic>
        <p:nvPicPr>
          <p:cNvPr id="30" name="Picture 29" descr="rank3_sketch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75396" y="3611879"/>
            <a:ext cx="3393338" cy="1463040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7975396" y="5212079"/>
            <a:ext cx="3393338" cy="2377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050" b="1">
                <a:solidFill>
                  <a:srgbClr val="3A5566"/>
                </a:solidFill>
              </a:defRPr>
            </a:pPr>
            <a:r>
              <a:t>$32,250,000  (2022)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7975396" y="5440679"/>
            <a:ext cx="3393338" cy="2377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050" b="0">
                <a:solidFill>
                  <a:srgbClr val="3A5566"/>
                </a:solidFill>
              </a:defRPr>
            </a:pPr>
            <a:r>
              <a:t>Price/SF: $203.39/SF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7975396" y="5669279"/>
            <a:ext cx="3393338" cy="2377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050" b="0">
                <a:solidFill>
                  <a:srgbClr val="3A5566"/>
                </a:solidFill>
              </a:defRPr>
            </a:pPr>
            <a:r>
              <a:t>Built 1985  |  10.01 ac  |  5 stories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7975396" y="5897879"/>
            <a:ext cx="3393338" cy="2377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050" b="0">
                <a:solidFill>
                  <a:srgbClr val="3A5566"/>
                </a:solidFill>
              </a:defRPr>
            </a:pPr>
            <a:r>
              <a:t>Zoning: MUG-NS  |  Office (3+ Stories)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7975396" y="6126479"/>
            <a:ext cx="3393338" cy="2377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050" b="0">
                <a:solidFill>
                  <a:srgbClr val="3A5566"/>
                </a:solidFill>
              </a:defRPr>
            </a:pPr>
            <a:r>
              <a:t>Building: N/A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1695" cy="777240"/>
          </a:xfrm>
          <a:prstGeom prst="rect">
            <a:avLst/>
          </a:prstGeom>
          <a:solidFill>
            <a:srgbClr val="3A55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Rectangle 2"/>
          <p:cNvSpPr/>
          <p:nvPr/>
        </p:nvSpPr>
        <p:spPr>
          <a:xfrm>
            <a:off x="0" y="777240"/>
            <a:ext cx="12191695" cy="54864"/>
          </a:xfrm>
          <a:prstGeom prst="rect">
            <a:avLst/>
          </a:prstGeom>
          <a:solidFill>
            <a:srgbClr val="1565C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457200" y="137160"/>
            <a:ext cx="1097280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2600" b="1">
                <a:solidFill>
                  <a:srgbClr val="FFFFFF"/>
                </a:solidFill>
              </a:defRPr>
            </a:pPr>
            <a:r>
              <a:t>Tier 1 — Best Comparables — #4, #5, #6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457200"/>
            <a:ext cx="1097280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300" b="0">
                <a:solidFill>
                  <a:srgbClr val="CBB279"/>
                </a:solidFill>
              </a:defRPr>
            </a:pPr>
            <a:r>
              <a:t>Scores: 85-89/100</a:t>
            </a:r>
          </a:p>
        </p:txBody>
      </p:sp>
      <p:sp>
        <p:nvSpPr>
          <p:cNvPr id="6" name="Rectangle 5"/>
          <p:cNvSpPr/>
          <p:nvPr/>
        </p:nvSpPr>
        <p:spPr>
          <a:xfrm>
            <a:off x="457200" y="1051560"/>
            <a:ext cx="457200" cy="365760"/>
          </a:xfrm>
          <a:prstGeom prst="rect">
            <a:avLst/>
          </a:prstGeom>
          <a:solidFill>
            <a:srgbClr val="1565C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400" b="1">
                <a:solidFill>
                  <a:srgbClr val="FFFFFF"/>
                </a:solidFill>
              </a:defRPr>
            </a:pPr>
            <a:r>
              <a:t>#4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05840" y="1051560"/>
            <a:ext cx="3027578" cy="3200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500" b="1">
                <a:solidFill>
                  <a:srgbClr val="3A5566"/>
                </a:solidFill>
              </a:defRPr>
            </a:pPr>
            <a:r>
              <a:t>227 French Landing Dr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05840" y="1307592"/>
            <a:ext cx="3027578" cy="228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950" b="0">
                <a:solidFill>
                  <a:srgbClr val="706F6C"/>
                </a:solidFill>
              </a:defRPr>
            </a:pPr>
            <a:r>
              <a:t>Nashville, TN  |  Score: 89/100</a:t>
            </a:r>
          </a:p>
        </p:txBody>
      </p:sp>
      <p:pic>
        <p:nvPicPr>
          <p:cNvPr id="9" name="Picture 8" descr="rank4_photo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3393338" cy="1920240"/>
          </a:xfrm>
          <a:prstGeom prst="rect">
            <a:avLst/>
          </a:prstGeom>
        </p:spPr>
      </p:pic>
      <p:pic>
        <p:nvPicPr>
          <p:cNvPr id="10" name="Picture 9" descr="rank4_sketch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3611879"/>
            <a:ext cx="3393338" cy="146304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57200" y="5212079"/>
            <a:ext cx="3393338" cy="2377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050" b="1">
                <a:solidFill>
                  <a:srgbClr val="3A5566"/>
                </a:solidFill>
              </a:defRPr>
            </a:pPr>
            <a:r>
              <a:t>$22,350,000  (2019)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57200" y="5440679"/>
            <a:ext cx="3393338" cy="2377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050" b="0">
                <a:solidFill>
                  <a:srgbClr val="3A5566"/>
                </a:solidFill>
              </a:defRPr>
            </a:pPr>
            <a:r>
              <a:t>Price/SF: $201.50/SF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57200" y="5669279"/>
            <a:ext cx="3393338" cy="2377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050" b="0">
                <a:solidFill>
                  <a:srgbClr val="3A5566"/>
                </a:solidFill>
              </a:defRPr>
            </a:pPr>
            <a:r>
              <a:t>Built 1984  |  4.93 ac  |  5 stories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57200" y="5897879"/>
            <a:ext cx="3393338" cy="2377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050" b="0">
                <a:solidFill>
                  <a:srgbClr val="3A5566"/>
                </a:solidFill>
              </a:defRPr>
            </a:pPr>
            <a:r>
              <a:t>Zoning: IWD  |  Office (3+ Stories)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57200" y="6126479"/>
            <a:ext cx="3393338" cy="2377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050" b="0">
                <a:solidFill>
                  <a:srgbClr val="3A5566"/>
                </a:solidFill>
              </a:defRPr>
            </a:pPr>
            <a:r>
              <a:t>Building: N/A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216298" y="1051560"/>
            <a:ext cx="457200" cy="365760"/>
          </a:xfrm>
          <a:prstGeom prst="rect">
            <a:avLst/>
          </a:prstGeom>
          <a:solidFill>
            <a:srgbClr val="1565C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400" b="1">
                <a:solidFill>
                  <a:srgbClr val="FFFFFF"/>
                </a:solidFill>
              </a:defRPr>
            </a:pPr>
            <a:r>
              <a:t>#5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764938" y="1051560"/>
            <a:ext cx="3027578" cy="3200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500" b="1">
                <a:solidFill>
                  <a:srgbClr val="3A5566"/>
                </a:solidFill>
              </a:defRPr>
            </a:pPr>
            <a:r>
              <a:t>501 Great Circle Rd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764938" y="1307592"/>
            <a:ext cx="3027578" cy="228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950" b="0">
                <a:solidFill>
                  <a:srgbClr val="706F6C"/>
                </a:solidFill>
              </a:defRPr>
            </a:pPr>
            <a:r>
              <a:t>Nashville, TN  |  Score: 88/100</a:t>
            </a:r>
          </a:p>
        </p:txBody>
      </p:sp>
      <p:pic>
        <p:nvPicPr>
          <p:cNvPr id="19" name="Picture 18" descr="rank5_photo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6298" y="1600200"/>
            <a:ext cx="3393338" cy="1920240"/>
          </a:xfrm>
          <a:prstGeom prst="rect">
            <a:avLst/>
          </a:prstGeom>
        </p:spPr>
      </p:pic>
      <p:pic>
        <p:nvPicPr>
          <p:cNvPr id="20" name="Picture 19" descr="rank5_sketch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16298" y="3611879"/>
            <a:ext cx="3393338" cy="146304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4216298" y="5212079"/>
            <a:ext cx="3393338" cy="2377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050" b="1">
                <a:solidFill>
                  <a:srgbClr val="3A5566"/>
                </a:solidFill>
              </a:defRPr>
            </a:pPr>
            <a:r>
              <a:t>$18,000,000  (2019)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216298" y="5440679"/>
            <a:ext cx="3393338" cy="2377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050" b="0">
                <a:solidFill>
                  <a:srgbClr val="3A5566"/>
                </a:solidFill>
              </a:defRPr>
            </a:pPr>
            <a:r>
              <a:t>Price/SF: $143.08/SF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216298" y="5669279"/>
            <a:ext cx="3393338" cy="2377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050" b="0">
                <a:solidFill>
                  <a:srgbClr val="3A5566"/>
                </a:solidFill>
              </a:defRPr>
            </a:pPr>
            <a:r>
              <a:t>Built 1985  |  6.22 ac  |  3 stories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216298" y="5897879"/>
            <a:ext cx="3393338" cy="2377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050" b="0">
                <a:solidFill>
                  <a:srgbClr val="3A5566"/>
                </a:solidFill>
              </a:defRPr>
            </a:pPr>
            <a:r>
              <a:t>Zoning: IWD  |  Office (3+ Stories)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216298" y="6126479"/>
            <a:ext cx="3393338" cy="2377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050" b="0">
                <a:solidFill>
                  <a:srgbClr val="3A5566"/>
                </a:solidFill>
              </a:defRPr>
            </a:pPr>
            <a:r>
              <a:t>Building: 71,916 SF</a:t>
            </a:r>
          </a:p>
        </p:txBody>
      </p:sp>
      <p:sp>
        <p:nvSpPr>
          <p:cNvPr id="26" name="Rectangle 25"/>
          <p:cNvSpPr/>
          <p:nvPr/>
        </p:nvSpPr>
        <p:spPr>
          <a:xfrm>
            <a:off x="7975396" y="1051560"/>
            <a:ext cx="457200" cy="365760"/>
          </a:xfrm>
          <a:prstGeom prst="rect">
            <a:avLst/>
          </a:prstGeom>
          <a:solidFill>
            <a:srgbClr val="1565C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400" b="1">
                <a:solidFill>
                  <a:srgbClr val="FFFFFF"/>
                </a:solidFill>
              </a:defRPr>
            </a:pPr>
            <a:r>
              <a:t>#6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8524036" y="1051560"/>
            <a:ext cx="3027578" cy="3200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500" b="1">
                <a:solidFill>
                  <a:srgbClr val="3A5566"/>
                </a:solidFill>
              </a:defRPr>
            </a:pPr>
            <a:r>
              <a:t>215 Cumberland Bnd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8524036" y="1307592"/>
            <a:ext cx="3027578" cy="228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950" b="0">
                <a:solidFill>
                  <a:srgbClr val="706F6C"/>
                </a:solidFill>
              </a:defRPr>
            </a:pPr>
            <a:r>
              <a:t>Nashville, TN  |  Score: 85/100</a:t>
            </a:r>
          </a:p>
        </p:txBody>
      </p:sp>
      <p:pic>
        <p:nvPicPr>
          <p:cNvPr id="29" name="Picture 28" descr="rank6_photo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75396" y="1600200"/>
            <a:ext cx="3393338" cy="1920240"/>
          </a:xfrm>
          <a:prstGeom prst="rect">
            <a:avLst/>
          </a:prstGeom>
        </p:spPr>
      </p:pic>
      <p:pic>
        <p:nvPicPr>
          <p:cNvPr id="30" name="Picture 29" descr="rank6_sketch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75396" y="3611879"/>
            <a:ext cx="3393338" cy="1463040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7975396" y="5212079"/>
            <a:ext cx="3393338" cy="2377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050" b="1">
                <a:solidFill>
                  <a:srgbClr val="3A5566"/>
                </a:solidFill>
              </a:defRPr>
            </a:pPr>
            <a:r>
              <a:t>$10,850,000  (2020)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7975396" y="5440679"/>
            <a:ext cx="3393338" cy="2377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050" b="0">
                <a:solidFill>
                  <a:srgbClr val="3A5566"/>
                </a:solidFill>
              </a:defRPr>
            </a:pPr>
            <a:r>
              <a:t>Price/SF: $107.29/SF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7975396" y="5669279"/>
            <a:ext cx="3393338" cy="2377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050" b="0">
                <a:solidFill>
                  <a:srgbClr val="3A5566"/>
                </a:solidFill>
              </a:defRPr>
            </a:pPr>
            <a:r>
              <a:t>Built 1980  |  8.20 ac  |  2 stories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7975396" y="5897879"/>
            <a:ext cx="3393338" cy="2377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050" b="0">
                <a:solidFill>
                  <a:srgbClr val="3A5566"/>
                </a:solidFill>
              </a:defRPr>
            </a:pPr>
            <a:r>
              <a:t>Zoning: IWD  |  Office (1-2 Stories)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7975396" y="6126479"/>
            <a:ext cx="3393338" cy="2377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050" b="0">
                <a:solidFill>
                  <a:srgbClr val="3A5566"/>
                </a:solidFill>
              </a:defRPr>
            </a:pPr>
            <a:r>
              <a:t>Building: N/A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1695" cy="777240"/>
          </a:xfrm>
          <a:prstGeom prst="rect">
            <a:avLst/>
          </a:prstGeom>
          <a:solidFill>
            <a:srgbClr val="3A55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Rectangle 2"/>
          <p:cNvSpPr/>
          <p:nvPr/>
        </p:nvSpPr>
        <p:spPr>
          <a:xfrm>
            <a:off x="0" y="777240"/>
            <a:ext cx="12191695" cy="54864"/>
          </a:xfrm>
          <a:prstGeom prst="rect">
            <a:avLst/>
          </a:prstGeom>
          <a:solidFill>
            <a:srgbClr val="2E7D3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457200" y="137160"/>
            <a:ext cx="1097280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2600" b="1">
                <a:solidFill>
                  <a:srgbClr val="FFFFFF"/>
                </a:solidFill>
              </a:defRPr>
            </a:pPr>
            <a:r>
              <a:t>Tier 2 — Good Comparables — #7, #8, #9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457200"/>
            <a:ext cx="1097280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300" b="0">
                <a:solidFill>
                  <a:srgbClr val="CBB279"/>
                </a:solidFill>
              </a:defRPr>
            </a:pPr>
            <a:r>
              <a:t>Scores: 80-82/100</a:t>
            </a:r>
          </a:p>
        </p:txBody>
      </p:sp>
      <p:sp>
        <p:nvSpPr>
          <p:cNvPr id="6" name="Rectangle 5"/>
          <p:cNvSpPr/>
          <p:nvPr/>
        </p:nvSpPr>
        <p:spPr>
          <a:xfrm>
            <a:off x="457200" y="1051560"/>
            <a:ext cx="457200" cy="365760"/>
          </a:xfrm>
          <a:prstGeom prst="rect">
            <a:avLst/>
          </a:prstGeom>
          <a:solidFill>
            <a:srgbClr val="2E7D3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400" b="1">
                <a:solidFill>
                  <a:srgbClr val="FFFFFF"/>
                </a:solidFill>
              </a:defRPr>
            </a:pPr>
            <a:r>
              <a:t>#7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05840" y="1051560"/>
            <a:ext cx="3027578" cy="3200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500" b="1">
                <a:solidFill>
                  <a:srgbClr val="3A5566"/>
                </a:solidFill>
              </a:defRPr>
            </a:pPr>
            <a:r>
              <a:t>545 Marriott Dr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05840" y="1307592"/>
            <a:ext cx="3027578" cy="228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950" b="0">
                <a:solidFill>
                  <a:srgbClr val="706F6C"/>
                </a:solidFill>
              </a:defRPr>
            </a:pPr>
            <a:r>
              <a:t>Nashville, TN  |  Score: 82/100</a:t>
            </a:r>
          </a:p>
        </p:txBody>
      </p:sp>
      <p:pic>
        <p:nvPicPr>
          <p:cNvPr id="9" name="Picture 8" descr="rank7_photo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3393338" cy="1920240"/>
          </a:xfrm>
          <a:prstGeom prst="rect">
            <a:avLst/>
          </a:prstGeom>
        </p:spPr>
      </p:pic>
      <p:pic>
        <p:nvPicPr>
          <p:cNvPr id="10" name="Picture 9" descr="rank7_sketch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3611879"/>
            <a:ext cx="3393338" cy="146304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57200" y="5212079"/>
            <a:ext cx="3393338" cy="2377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050" b="1">
                <a:solidFill>
                  <a:srgbClr val="3A5566"/>
                </a:solidFill>
              </a:defRPr>
            </a:pPr>
            <a:r>
              <a:t>$85,500,000  (2019)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57200" y="5440679"/>
            <a:ext cx="3393338" cy="2377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050" b="0">
                <a:solidFill>
                  <a:srgbClr val="3A5566"/>
                </a:solidFill>
              </a:defRPr>
            </a:pPr>
            <a:r>
              <a:t>Price/SF: $324.59/SF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57200" y="5669279"/>
            <a:ext cx="3393338" cy="2377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050" b="0">
                <a:solidFill>
                  <a:srgbClr val="3A5566"/>
                </a:solidFill>
              </a:defRPr>
            </a:pPr>
            <a:r>
              <a:t>Built 1986  |  8.60 ac  |  8 stories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57200" y="5897879"/>
            <a:ext cx="3393338" cy="2377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050" b="0">
                <a:solidFill>
                  <a:srgbClr val="3A5566"/>
                </a:solidFill>
              </a:defRPr>
            </a:pPr>
            <a:r>
              <a:t>Zoning: ORI  |  Office (3+ Stories)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57200" y="6126479"/>
            <a:ext cx="3393338" cy="2377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050" b="0">
                <a:solidFill>
                  <a:srgbClr val="3A5566"/>
                </a:solidFill>
              </a:defRPr>
            </a:pPr>
            <a:r>
              <a:t>Building: N/A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216298" y="1051560"/>
            <a:ext cx="457200" cy="365760"/>
          </a:xfrm>
          <a:prstGeom prst="rect">
            <a:avLst/>
          </a:prstGeom>
          <a:solidFill>
            <a:srgbClr val="2E7D3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400" b="1">
                <a:solidFill>
                  <a:srgbClr val="FFFFFF"/>
                </a:solidFill>
              </a:defRPr>
            </a:pPr>
            <a:r>
              <a:t>#8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764938" y="1051560"/>
            <a:ext cx="3027578" cy="3200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500" b="1">
                <a:solidFill>
                  <a:srgbClr val="3A5566"/>
                </a:solidFill>
              </a:defRPr>
            </a:pPr>
            <a:r>
              <a:t>621 Mainstream Dr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764938" y="1307592"/>
            <a:ext cx="3027578" cy="228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950" b="0">
                <a:solidFill>
                  <a:srgbClr val="706F6C"/>
                </a:solidFill>
              </a:defRPr>
            </a:pPr>
            <a:r>
              <a:t>Nashville, TN  |  Score: 80/100</a:t>
            </a:r>
          </a:p>
        </p:txBody>
      </p:sp>
      <p:pic>
        <p:nvPicPr>
          <p:cNvPr id="19" name="Picture 18" descr="rank8_photo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6298" y="1600200"/>
            <a:ext cx="3393338" cy="1920240"/>
          </a:xfrm>
          <a:prstGeom prst="rect">
            <a:avLst/>
          </a:prstGeom>
        </p:spPr>
      </p:pic>
      <p:pic>
        <p:nvPicPr>
          <p:cNvPr id="20" name="Picture 19" descr="rank8_sketch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16298" y="3611879"/>
            <a:ext cx="3393338" cy="146304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4216298" y="5212079"/>
            <a:ext cx="3393338" cy="2377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050" b="1">
                <a:solidFill>
                  <a:srgbClr val="3A5566"/>
                </a:solidFill>
              </a:defRPr>
            </a:pPr>
            <a:r>
              <a:t>$16,150,000  (2023)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216298" y="5440679"/>
            <a:ext cx="3393338" cy="2377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050" b="0">
                <a:solidFill>
                  <a:srgbClr val="3A5566"/>
                </a:solidFill>
              </a:defRPr>
            </a:pPr>
            <a:r>
              <a:t>Price/SF: $305.19/SF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216298" y="5669279"/>
            <a:ext cx="3393338" cy="2377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050" b="0">
                <a:solidFill>
                  <a:srgbClr val="3A5566"/>
                </a:solidFill>
              </a:defRPr>
            </a:pPr>
            <a:r>
              <a:t>Built 1984  |  7.18 ac  |  1 stories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216298" y="5897879"/>
            <a:ext cx="3393338" cy="2377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050" b="0">
                <a:solidFill>
                  <a:srgbClr val="3A5566"/>
                </a:solidFill>
              </a:defRPr>
            </a:pPr>
            <a:r>
              <a:t>Zoning: IWD  |  Office (1-2 Stories)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216298" y="6126479"/>
            <a:ext cx="3393338" cy="2377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050" b="0">
                <a:solidFill>
                  <a:srgbClr val="3A5566"/>
                </a:solidFill>
              </a:defRPr>
            </a:pPr>
            <a:r>
              <a:t>Building: 52,917 SF</a:t>
            </a:r>
          </a:p>
        </p:txBody>
      </p:sp>
      <p:sp>
        <p:nvSpPr>
          <p:cNvPr id="26" name="Rectangle 25"/>
          <p:cNvSpPr/>
          <p:nvPr/>
        </p:nvSpPr>
        <p:spPr>
          <a:xfrm>
            <a:off x="7975396" y="1051560"/>
            <a:ext cx="457200" cy="365760"/>
          </a:xfrm>
          <a:prstGeom prst="rect">
            <a:avLst/>
          </a:prstGeom>
          <a:solidFill>
            <a:srgbClr val="2E7D3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400" b="1">
                <a:solidFill>
                  <a:srgbClr val="FFFFFF"/>
                </a:solidFill>
              </a:defRPr>
            </a:pPr>
            <a:r>
              <a:t>#9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8524036" y="1051560"/>
            <a:ext cx="3027578" cy="3200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500" b="1">
                <a:solidFill>
                  <a:srgbClr val="3A5566"/>
                </a:solidFill>
              </a:defRPr>
            </a:pPr>
            <a:r>
              <a:t>601 Mainstream Dr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8524036" y="1307592"/>
            <a:ext cx="3027578" cy="228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950" b="0">
                <a:solidFill>
                  <a:srgbClr val="706F6C"/>
                </a:solidFill>
              </a:defRPr>
            </a:pPr>
            <a:r>
              <a:t>Nashville, TN  |  Score: 80/100</a:t>
            </a:r>
          </a:p>
        </p:txBody>
      </p:sp>
      <p:pic>
        <p:nvPicPr>
          <p:cNvPr id="29" name="Picture 28" descr="rank9_photo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75396" y="1600200"/>
            <a:ext cx="3393338" cy="1920240"/>
          </a:xfrm>
          <a:prstGeom prst="rect">
            <a:avLst/>
          </a:prstGeom>
        </p:spPr>
      </p:pic>
      <p:pic>
        <p:nvPicPr>
          <p:cNvPr id="30" name="Picture 29" descr="rank9_sketch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75396" y="3611879"/>
            <a:ext cx="3393338" cy="1463040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7975396" y="5212079"/>
            <a:ext cx="3393338" cy="2377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050" b="1">
                <a:solidFill>
                  <a:srgbClr val="3A5566"/>
                </a:solidFill>
              </a:defRPr>
            </a:pPr>
            <a:r>
              <a:t>$13,100,000  (2025)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7975396" y="5440679"/>
            <a:ext cx="3393338" cy="2377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050" b="0">
                <a:solidFill>
                  <a:srgbClr val="3A5566"/>
                </a:solidFill>
              </a:defRPr>
            </a:pPr>
            <a:r>
              <a:t>Price/SF: $247.56/SF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7975396" y="5669279"/>
            <a:ext cx="3393338" cy="2377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050" b="0">
                <a:solidFill>
                  <a:srgbClr val="3A5566"/>
                </a:solidFill>
              </a:defRPr>
            </a:pPr>
            <a:r>
              <a:t>Built 1984  |  7.18 ac  |  1 stories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7975396" y="5897879"/>
            <a:ext cx="3393338" cy="2377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050" b="0">
                <a:solidFill>
                  <a:srgbClr val="3A5566"/>
                </a:solidFill>
              </a:defRPr>
            </a:pPr>
            <a:r>
              <a:t>Zoning: IWD  |  Office (1-2 Stories)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7975396" y="6126479"/>
            <a:ext cx="3393338" cy="2377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050" b="0">
                <a:solidFill>
                  <a:srgbClr val="3A5566"/>
                </a:solidFill>
              </a:defRPr>
            </a:pPr>
            <a:r>
              <a:t>Building: 52,917 SF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1695" cy="777240"/>
          </a:xfrm>
          <a:prstGeom prst="rect">
            <a:avLst/>
          </a:prstGeom>
          <a:solidFill>
            <a:srgbClr val="3A55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Rectangle 2"/>
          <p:cNvSpPr/>
          <p:nvPr/>
        </p:nvSpPr>
        <p:spPr>
          <a:xfrm>
            <a:off x="0" y="777240"/>
            <a:ext cx="12191695" cy="54864"/>
          </a:xfrm>
          <a:prstGeom prst="rect">
            <a:avLst/>
          </a:prstGeom>
          <a:solidFill>
            <a:srgbClr val="2E7D3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457200" y="137160"/>
            <a:ext cx="1097280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2600" b="1">
                <a:solidFill>
                  <a:srgbClr val="FFFFFF"/>
                </a:solidFill>
              </a:defRPr>
            </a:pPr>
            <a:r>
              <a:t>Tier 2 — Good Comparables — #10, #11, #12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457200"/>
            <a:ext cx="1097280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300" b="0">
                <a:solidFill>
                  <a:srgbClr val="CBB279"/>
                </a:solidFill>
              </a:defRPr>
            </a:pPr>
            <a:r>
              <a:t>Scores: 76-78/100</a:t>
            </a:r>
          </a:p>
        </p:txBody>
      </p:sp>
      <p:sp>
        <p:nvSpPr>
          <p:cNvPr id="6" name="Rectangle 5"/>
          <p:cNvSpPr/>
          <p:nvPr/>
        </p:nvSpPr>
        <p:spPr>
          <a:xfrm>
            <a:off x="457200" y="1051560"/>
            <a:ext cx="457200" cy="365760"/>
          </a:xfrm>
          <a:prstGeom prst="rect">
            <a:avLst/>
          </a:prstGeom>
          <a:solidFill>
            <a:srgbClr val="2E7D3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400" b="1">
                <a:solidFill>
                  <a:srgbClr val="FFFFFF"/>
                </a:solidFill>
              </a:defRPr>
            </a:pPr>
            <a:r>
              <a:t>#10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05840" y="1051560"/>
            <a:ext cx="3027578" cy="3200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500" b="1">
                <a:solidFill>
                  <a:srgbClr val="3A5566"/>
                </a:solidFill>
              </a:defRPr>
            </a:pPr>
            <a:r>
              <a:t>616 Marriott Dr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05840" y="1307592"/>
            <a:ext cx="3027578" cy="228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950" b="0">
                <a:solidFill>
                  <a:srgbClr val="706F6C"/>
                </a:solidFill>
              </a:defRPr>
            </a:pPr>
            <a:r>
              <a:t>Nashville, TN  |  Score: 78/100</a:t>
            </a:r>
          </a:p>
        </p:txBody>
      </p:sp>
      <p:pic>
        <p:nvPicPr>
          <p:cNvPr id="9" name="Picture 8" descr="rank10_photo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3393338" cy="1920240"/>
          </a:xfrm>
          <a:prstGeom prst="rect">
            <a:avLst/>
          </a:prstGeom>
        </p:spPr>
      </p:pic>
      <p:pic>
        <p:nvPicPr>
          <p:cNvPr id="10" name="Picture 9" descr="rank10_sketch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3611879"/>
            <a:ext cx="3393338" cy="146304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57200" y="5212079"/>
            <a:ext cx="3393338" cy="2377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050" b="1">
                <a:solidFill>
                  <a:srgbClr val="3A5566"/>
                </a:solidFill>
              </a:defRPr>
            </a:pPr>
            <a:r>
              <a:t>$13,030,000  (2018)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57200" y="5440679"/>
            <a:ext cx="3393338" cy="2377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050" b="0">
                <a:solidFill>
                  <a:srgbClr val="3A5566"/>
                </a:solidFill>
              </a:defRPr>
            </a:pPr>
            <a:r>
              <a:t>Price/SF: $155.66/SF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57200" y="5669279"/>
            <a:ext cx="3393338" cy="2377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050" b="0">
                <a:solidFill>
                  <a:srgbClr val="3A5566"/>
                </a:solidFill>
              </a:defRPr>
            </a:pPr>
            <a:r>
              <a:t>Built 1985  |  3.74 ac  |  6 stories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57200" y="5897879"/>
            <a:ext cx="3393338" cy="2377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050" b="0">
                <a:solidFill>
                  <a:srgbClr val="3A5566"/>
                </a:solidFill>
              </a:defRPr>
            </a:pPr>
            <a:r>
              <a:t>Zoning: ORI  |  Office (3+ Stories)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57200" y="6126479"/>
            <a:ext cx="3393338" cy="2377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050" b="0">
                <a:solidFill>
                  <a:srgbClr val="3A5566"/>
                </a:solidFill>
              </a:defRPr>
            </a:pPr>
            <a:r>
              <a:t>Building: 83,708 SF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216298" y="1051560"/>
            <a:ext cx="457200" cy="365760"/>
          </a:xfrm>
          <a:prstGeom prst="rect">
            <a:avLst/>
          </a:prstGeom>
          <a:solidFill>
            <a:srgbClr val="2E7D3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400" b="1">
                <a:solidFill>
                  <a:srgbClr val="FFFFFF"/>
                </a:solidFill>
              </a:defRPr>
            </a:pPr>
            <a:r>
              <a:t>#11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764938" y="1051560"/>
            <a:ext cx="3027578" cy="3200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500" b="1">
                <a:solidFill>
                  <a:srgbClr val="3A5566"/>
                </a:solidFill>
              </a:defRPr>
            </a:pPr>
            <a:r>
              <a:t>25 Century Blvd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764938" y="1307592"/>
            <a:ext cx="3027578" cy="228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950" b="0">
                <a:solidFill>
                  <a:srgbClr val="706F6C"/>
                </a:solidFill>
              </a:defRPr>
            </a:pPr>
            <a:r>
              <a:t>Nashville, TN  |  Score: 77/100</a:t>
            </a:r>
          </a:p>
        </p:txBody>
      </p:sp>
      <p:pic>
        <p:nvPicPr>
          <p:cNvPr id="19" name="Picture 18" descr="rank11_photo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6298" y="1600200"/>
            <a:ext cx="3393338" cy="1920240"/>
          </a:xfrm>
          <a:prstGeom prst="rect">
            <a:avLst/>
          </a:prstGeom>
        </p:spPr>
      </p:pic>
      <p:pic>
        <p:nvPicPr>
          <p:cNvPr id="20" name="Picture 19" descr="rank11_sketch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16298" y="3611879"/>
            <a:ext cx="3393338" cy="146304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4216298" y="5212079"/>
            <a:ext cx="3393338" cy="2377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050" b="1">
                <a:solidFill>
                  <a:srgbClr val="3A5566"/>
                </a:solidFill>
              </a:defRPr>
            </a:pPr>
            <a:r>
              <a:t>$30,000,000  (2025)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216298" y="5440679"/>
            <a:ext cx="3393338" cy="2377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050" b="0">
                <a:solidFill>
                  <a:srgbClr val="3A5566"/>
                </a:solidFill>
              </a:defRPr>
            </a:pPr>
            <a:r>
              <a:t>Price/SF: $228.93/SF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216298" y="5669279"/>
            <a:ext cx="3393338" cy="2377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050" b="0">
                <a:solidFill>
                  <a:srgbClr val="3A5566"/>
                </a:solidFill>
              </a:defRPr>
            </a:pPr>
            <a:r>
              <a:t>Built 1986  |  6.85 ac  |  6 stories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216298" y="5897879"/>
            <a:ext cx="3393338" cy="2377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050" b="0">
                <a:solidFill>
                  <a:srgbClr val="3A5566"/>
                </a:solidFill>
              </a:defRPr>
            </a:pPr>
            <a:r>
              <a:t>Zoning: ORI  |  Office (3+ Stories)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216298" y="6126479"/>
            <a:ext cx="3393338" cy="2377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050" b="0">
                <a:solidFill>
                  <a:srgbClr val="3A5566"/>
                </a:solidFill>
              </a:defRPr>
            </a:pPr>
            <a:r>
              <a:t>Building: N/A</a:t>
            </a:r>
          </a:p>
        </p:txBody>
      </p:sp>
      <p:sp>
        <p:nvSpPr>
          <p:cNvPr id="26" name="Rectangle 25"/>
          <p:cNvSpPr/>
          <p:nvPr/>
        </p:nvSpPr>
        <p:spPr>
          <a:xfrm>
            <a:off x="7975396" y="1051560"/>
            <a:ext cx="457200" cy="365760"/>
          </a:xfrm>
          <a:prstGeom prst="rect">
            <a:avLst/>
          </a:prstGeom>
          <a:solidFill>
            <a:srgbClr val="2E7D3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400" b="1">
                <a:solidFill>
                  <a:srgbClr val="FFFFFF"/>
                </a:solidFill>
              </a:defRPr>
            </a:pPr>
            <a:r>
              <a:t>#12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8524036" y="1051560"/>
            <a:ext cx="3027578" cy="3200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500" b="1">
                <a:solidFill>
                  <a:srgbClr val="3A5566"/>
                </a:solidFill>
              </a:defRPr>
            </a:pPr>
            <a:r>
              <a:t>1 Burton Hills Blvd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8524036" y="1307592"/>
            <a:ext cx="3027578" cy="228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950" b="0">
                <a:solidFill>
                  <a:srgbClr val="706F6C"/>
                </a:solidFill>
              </a:defRPr>
            </a:pPr>
            <a:r>
              <a:t>Nashville, TN  |  Score: 76/100</a:t>
            </a:r>
          </a:p>
        </p:txBody>
      </p:sp>
      <p:pic>
        <p:nvPicPr>
          <p:cNvPr id="29" name="Picture 28" descr="rank12_photo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75396" y="1600200"/>
            <a:ext cx="3393338" cy="1920240"/>
          </a:xfrm>
          <a:prstGeom prst="rect">
            <a:avLst/>
          </a:prstGeom>
        </p:spPr>
      </p:pic>
      <p:pic>
        <p:nvPicPr>
          <p:cNvPr id="30" name="Picture 29" descr="rank12_sketch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75396" y="3611879"/>
            <a:ext cx="3393338" cy="1463040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7975396" y="5212079"/>
            <a:ext cx="3393338" cy="2377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050" b="1">
                <a:solidFill>
                  <a:srgbClr val="3A5566"/>
                </a:solidFill>
              </a:defRPr>
            </a:pPr>
            <a:r>
              <a:t>$12,000,000  (2025)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7975396" y="5440679"/>
            <a:ext cx="3393338" cy="2377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050" b="0">
                <a:solidFill>
                  <a:srgbClr val="3A5566"/>
                </a:solidFill>
              </a:defRPr>
            </a:pPr>
            <a:r>
              <a:t>Price/SF: $98.39/SF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7975396" y="5669279"/>
            <a:ext cx="3393338" cy="2377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050" b="0">
                <a:solidFill>
                  <a:srgbClr val="3A5566"/>
                </a:solidFill>
              </a:defRPr>
            </a:pPr>
            <a:r>
              <a:t>Built 1985  |  7.07 ac  |  3 stories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7975396" y="5897879"/>
            <a:ext cx="3393338" cy="2377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050" b="0">
                <a:solidFill>
                  <a:srgbClr val="3A5566"/>
                </a:solidFill>
              </a:defRPr>
            </a:pPr>
            <a:r>
              <a:t>Zoning: SP  |  Office (3+ Stories)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7975396" y="6126479"/>
            <a:ext cx="3393338" cy="2377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050" b="0">
                <a:solidFill>
                  <a:srgbClr val="3A5566"/>
                </a:solidFill>
              </a:defRPr>
            </a:pPr>
            <a:r>
              <a:t>Building: N/A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1695" cy="777240"/>
          </a:xfrm>
          <a:prstGeom prst="rect">
            <a:avLst/>
          </a:prstGeom>
          <a:solidFill>
            <a:srgbClr val="3A55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Rectangle 2"/>
          <p:cNvSpPr/>
          <p:nvPr/>
        </p:nvSpPr>
        <p:spPr>
          <a:xfrm>
            <a:off x="0" y="777240"/>
            <a:ext cx="12191695" cy="54864"/>
          </a:xfrm>
          <a:prstGeom prst="rect">
            <a:avLst/>
          </a:prstGeom>
          <a:solidFill>
            <a:srgbClr val="2E7D3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457200" y="137160"/>
            <a:ext cx="1097280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2600" b="1">
                <a:solidFill>
                  <a:srgbClr val="FFFFFF"/>
                </a:solidFill>
              </a:defRPr>
            </a:pPr>
            <a:r>
              <a:t>Tier 2 — Good Comparables — #13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457200"/>
            <a:ext cx="1097280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300" b="0">
                <a:solidFill>
                  <a:srgbClr val="CBB279"/>
                </a:solidFill>
              </a:defRPr>
            </a:pPr>
            <a:r>
              <a:t>Scores: 75-75/100</a:t>
            </a:r>
          </a:p>
        </p:txBody>
      </p:sp>
      <p:sp>
        <p:nvSpPr>
          <p:cNvPr id="6" name="Rectangle 5"/>
          <p:cNvSpPr/>
          <p:nvPr/>
        </p:nvSpPr>
        <p:spPr>
          <a:xfrm>
            <a:off x="457200" y="1051560"/>
            <a:ext cx="457200" cy="365760"/>
          </a:xfrm>
          <a:prstGeom prst="rect">
            <a:avLst/>
          </a:prstGeom>
          <a:solidFill>
            <a:srgbClr val="2E7D3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400" b="1">
                <a:solidFill>
                  <a:srgbClr val="FFFFFF"/>
                </a:solidFill>
              </a:defRPr>
            </a:pPr>
            <a:r>
              <a:t>#13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05840" y="1051560"/>
            <a:ext cx="10545775" cy="3200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500" b="1">
                <a:solidFill>
                  <a:srgbClr val="3A5566"/>
                </a:solidFill>
              </a:defRPr>
            </a:pPr>
            <a:r>
              <a:t>104 Woodmont Blvd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05840" y="1307592"/>
            <a:ext cx="10545775" cy="228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950" b="0">
                <a:solidFill>
                  <a:srgbClr val="706F6C"/>
                </a:solidFill>
              </a:defRPr>
            </a:pPr>
            <a:r>
              <a:t>Nashville, TN  |  Score: 75/100</a:t>
            </a:r>
          </a:p>
        </p:txBody>
      </p:sp>
      <p:pic>
        <p:nvPicPr>
          <p:cNvPr id="9" name="Picture 8" descr="rank13_photo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10911535" cy="1920240"/>
          </a:xfrm>
          <a:prstGeom prst="rect">
            <a:avLst/>
          </a:prstGeom>
        </p:spPr>
      </p:pic>
      <p:pic>
        <p:nvPicPr>
          <p:cNvPr id="10" name="Picture 9" descr="rank13_sketch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3611879"/>
            <a:ext cx="10911535" cy="146304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57200" y="5212079"/>
            <a:ext cx="10911535" cy="2377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050" b="1">
                <a:solidFill>
                  <a:srgbClr val="3A5566"/>
                </a:solidFill>
              </a:defRPr>
            </a:pPr>
            <a:r>
              <a:t>$50,970,857  (2025)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57200" y="5440679"/>
            <a:ext cx="10911535" cy="2377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050" b="0">
                <a:solidFill>
                  <a:srgbClr val="3A5566"/>
                </a:solidFill>
              </a:defRPr>
            </a:pPr>
            <a:r>
              <a:t>Price/SF: $140.77/SF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57200" y="5669279"/>
            <a:ext cx="10911535" cy="2377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050" b="0">
                <a:solidFill>
                  <a:srgbClr val="3A5566"/>
                </a:solidFill>
              </a:defRPr>
            </a:pPr>
            <a:r>
              <a:t>Built 1985  |  2.40 ac  |  8 stories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57200" y="5897879"/>
            <a:ext cx="10911535" cy="2377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050" b="0">
                <a:solidFill>
                  <a:srgbClr val="3A5566"/>
                </a:solidFill>
              </a:defRPr>
            </a:pPr>
            <a:r>
              <a:t>Zoning: OR20  |  Office (3+ Stories)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57200" y="6126479"/>
            <a:ext cx="10911535" cy="2377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050" b="0">
                <a:solidFill>
                  <a:srgbClr val="3A5566"/>
                </a:solidFill>
              </a:defRPr>
            </a:pPr>
            <a:r>
              <a:t>Building: N/A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1695" cy="777240"/>
          </a:xfrm>
          <a:prstGeom prst="rect">
            <a:avLst/>
          </a:prstGeom>
          <a:solidFill>
            <a:srgbClr val="3A55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Rectangle 2"/>
          <p:cNvSpPr/>
          <p:nvPr/>
        </p:nvSpPr>
        <p:spPr>
          <a:xfrm>
            <a:off x="0" y="777240"/>
            <a:ext cx="12191695" cy="54864"/>
          </a:xfrm>
          <a:prstGeom prst="rect">
            <a:avLst/>
          </a:prstGeom>
          <a:solidFill>
            <a:srgbClr val="E651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457200" y="137160"/>
            <a:ext cx="1097280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2600" b="1">
                <a:solidFill>
                  <a:srgbClr val="FFFFFF"/>
                </a:solidFill>
              </a:defRPr>
            </a:pPr>
            <a:r>
              <a:t>Tier 3 — Supporting Comparables — #14, #15, #16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457200"/>
            <a:ext cx="1097280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300" b="0">
                <a:solidFill>
                  <a:srgbClr val="CBB279"/>
                </a:solidFill>
              </a:defRPr>
            </a:pPr>
            <a:r>
              <a:t>Scores: 68-72/100</a:t>
            </a:r>
          </a:p>
        </p:txBody>
      </p:sp>
      <p:sp>
        <p:nvSpPr>
          <p:cNvPr id="6" name="Rectangle 5"/>
          <p:cNvSpPr/>
          <p:nvPr/>
        </p:nvSpPr>
        <p:spPr>
          <a:xfrm>
            <a:off x="457200" y="1051560"/>
            <a:ext cx="457200" cy="365760"/>
          </a:xfrm>
          <a:prstGeom prst="rect">
            <a:avLst/>
          </a:prstGeom>
          <a:solidFill>
            <a:srgbClr val="E651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400" b="1">
                <a:solidFill>
                  <a:srgbClr val="FFFFFF"/>
                </a:solidFill>
              </a:defRPr>
            </a:pPr>
            <a:r>
              <a:t>#14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05840" y="1051560"/>
            <a:ext cx="3027578" cy="3200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500" b="1">
                <a:solidFill>
                  <a:srgbClr val="3A5566"/>
                </a:solidFill>
              </a:defRPr>
            </a:pPr>
            <a:r>
              <a:t>1321 Murfreesboro Pike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05840" y="1307592"/>
            <a:ext cx="3027578" cy="228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950" b="0">
                <a:solidFill>
                  <a:srgbClr val="706F6C"/>
                </a:solidFill>
              </a:defRPr>
            </a:pPr>
            <a:r>
              <a:t>Nashville, TN  |  Score: 72/100</a:t>
            </a:r>
          </a:p>
        </p:txBody>
      </p:sp>
      <p:pic>
        <p:nvPicPr>
          <p:cNvPr id="9" name="Picture 8" descr="rank14_photo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3393338" cy="1920240"/>
          </a:xfrm>
          <a:prstGeom prst="rect">
            <a:avLst/>
          </a:prstGeom>
        </p:spPr>
      </p:pic>
      <p:pic>
        <p:nvPicPr>
          <p:cNvPr id="10" name="Picture 9" descr="rank14_sketch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3611879"/>
            <a:ext cx="3393338" cy="146304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57200" y="5212079"/>
            <a:ext cx="3393338" cy="2377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050" b="1">
                <a:solidFill>
                  <a:srgbClr val="3A5566"/>
                </a:solidFill>
              </a:defRPr>
            </a:pPr>
            <a:r>
              <a:t>$18,500,000  (2021)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57200" y="5440679"/>
            <a:ext cx="3393338" cy="2377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050" b="0">
                <a:solidFill>
                  <a:srgbClr val="3A5566"/>
                </a:solidFill>
              </a:defRPr>
            </a:pPr>
            <a:r>
              <a:t>Price/SF: $97.45/SF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57200" y="5669279"/>
            <a:ext cx="3393338" cy="2377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050" b="0">
                <a:solidFill>
                  <a:srgbClr val="3A5566"/>
                </a:solidFill>
              </a:defRPr>
            </a:pPr>
            <a:r>
              <a:t>Built 1987  |  5.30 ac  |  8 stories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57200" y="5897879"/>
            <a:ext cx="3393338" cy="2377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050" b="0">
                <a:solidFill>
                  <a:srgbClr val="3A5566"/>
                </a:solidFill>
              </a:defRPr>
            </a:pPr>
            <a:r>
              <a:t>Zoning: CL  |  Office (3+ Stories)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57200" y="6126479"/>
            <a:ext cx="3393338" cy="2377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050" b="0">
                <a:solidFill>
                  <a:srgbClr val="3A5566"/>
                </a:solidFill>
              </a:defRPr>
            </a:pPr>
            <a:r>
              <a:t>Building: N/A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216298" y="1051560"/>
            <a:ext cx="457200" cy="365760"/>
          </a:xfrm>
          <a:prstGeom prst="rect">
            <a:avLst/>
          </a:prstGeom>
          <a:solidFill>
            <a:srgbClr val="E651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400" b="1">
                <a:solidFill>
                  <a:srgbClr val="FFFFFF"/>
                </a:solidFill>
              </a:defRPr>
            </a:pPr>
            <a:r>
              <a:t>#15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764938" y="1051560"/>
            <a:ext cx="3027578" cy="3200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500" b="1">
                <a:solidFill>
                  <a:srgbClr val="3A5566"/>
                </a:solidFill>
              </a:defRPr>
            </a:pPr>
            <a:r>
              <a:t>5880 Nolensville Pike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764938" y="1307592"/>
            <a:ext cx="3027578" cy="228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950" b="0">
                <a:solidFill>
                  <a:srgbClr val="706F6C"/>
                </a:solidFill>
              </a:defRPr>
            </a:pPr>
            <a:r>
              <a:t>Nashville, TN  |  Score: 70/100</a:t>
            </a:r>
          </a:p>
        </p:txBody>
      </p:sp>
      <p:pic>
        <p:nvPicPr>
          <p:cNvPr id="19" name="Picture 18" descr="rank15_photo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6298" y="1600200"/>
            <a:ext cx="3393338" cy="1920240"/>
          </a:xfrm>
          <a:prstGeom prst="rect">
            <a:avLst/>
          </a:prstGeom>
        </p:spPr>
      </p:pic>
      <p:pic>
        <p:nvPicPr>
          <p:cNvPr id="20" name="Picture 19" descr="rank15_sketch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16298" y="3611879"/>
            <a:ext cx="3393338" cy="146304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4216298" y="5212079"/>
            <a:ext cx="3393338" cy="2377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050" b="1">
                <a:solidFill>
                  <a:srgbClr val="3A5566"/>
                </a:solidFill>
              </a:defRPr>
            </a:pPr>
            <a:r>
              <a:t>$17,000,000  (2019)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216298" y="5440679"/>
            <a:ext cx="3393338" cy="2377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050" b="0">
                <a:solidFill>
                  <a:srgbClr val="3A5566"/>
                </a:solidFill>
              </a:defRPr>
            </a:pPr>
            <a:r>
              <a:t>Price/SF: $184.04/SF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216298" y="5669279"/>
            <a:ext cx="3393338" cy="2377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050" b="0">
                <a:solidFill>
                  <a:srgbClr val="3A5566"/>
                </a:solidFill>
              </a:defRPr>
            </a:pPr>
            <a:r>
              <a:t>Built 1989  |  13.80 ac  |  2 stories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216298" y="5897879"/>
            <a:ext cx="3393338" cy="2377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050" b="0">
                <a:solidFill>
                  <a:srgbClr val="3A5566"/>
                </a:solidFill>
              </a:defRPr>
            </a:pPr>
            <a:r>
              <a:t>Zoning: R10  |  Office (1-2 Stories)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216298" y="6126479"/>
            <a:ext cx="3393338" cy="2377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050" b="0">
                <a:solidFill>
                  <a:srgbClr val="3A5566"/>
                </a:solidFill>
              </a:defRPr>
            </a:pPr>
            <a:r>
              <a:t>Building: 92,370 SF</a:t>
            </a:r>
          </a:p>
        </p:txBody>
      </p:sp>
      <p:sp>
        <p:nvSpPr>
          <p:cNvPr id="26" name="Rectangle 25"/>
          <p:cNvSpPr/>
          <p:nvPr/>
        </p:nvSpPr>
        <p:spPr>
          <a:xfrm>
            <a:off x="7975396" y="1051560"/>
            <a:ext cx="457200" cy="365760"/>
          </a:xfrm>
          <a:prstGeom prst="rect">
            <a:avLst/>
          </a:prstGeom>
          <a:solidFill>
            <a:srgbClr val="E651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400" b="1">
                <a:solidFill>
                  <a:srgbClr val="FFFFFF"/>
                </a:solidFill>
              </a:defRPr>
            </a:pPr>
            <a:r>
              <a:t>#16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8524036" y="1051560"/>
            <a:ext cx="3027578" cy="3200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500" b="1">
                <a:solidFill>
                  <a:srgbClr val="3A5566"/>
                </a:solidFill>
              </a:defRPr>
            </a:pPr>
            <a:r>
              <a:t>490 Metroplex Dr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8524036" y="1307592"/>
            <a:ext cx="3027578" cy="228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950" b="0">
                <a:solidFill>
                  <a:srgbClr val="706F6C"/>
                </a:solidFill>
              </a:defRPr>
            </a:pPr>
            <a:r>
              <a:t>Nashville, TN  |  Score: 68/100</a:t>
            </a:r>
          </a:p>
        </p:txBody>
      </p:sp>
      <p:pic>
        <p:nvPicPr>
          <p:cNvPr id="29" name="Picture 28" descr="rank16_photo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75396" y="1600200"/>
            <a:ext cx="3393338" cy="1920240"/>
          </a:xfrm>
          <a:prstGeom prst="rect">
            <a:avLst/>
          </a:prstGeom>
        </p:spPr>
      </p:pic>
      <p:pic>
        <p:nvPicPr>
          <p:cNvPr id="30" name="Picture 29" descr="rank16_sketch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75396" y="3611879"/>
            <a:ext cx="3393338" cy="1463040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7975396" y="5212079"/>
            <a:ext cx="3393338" cy="2377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050" b="1">
                <a:solidFill>
                  <a:srgbClr val="3A5566"/>
                </a:solidFill>
              </a:defRPr>
            </a:pPr>
            <a:r>
              <a:t>$11,000,000  (2024)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7975396" y="5440679"/>
            <a:ext cx="3393338" cy="2377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050" b="0">
                <a:solidFill>
                  <a:srgbClr val="3A5566"/>
                </a:solidFill>
              </a:defRPr>
            </a:pPr>
            <a:r>
              <a:t>Price/SF: $129.99/SF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7975396" y="5669279"/>
            <a:ext cx="3393338" cy="2377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050" b="0">
                <a:solidFill>
                  <a:srgbClr val="3A5566"/>
                </a:solidFill>
              </a:defRPr>
            </a:pPr>
            <a:r>
              <a:t>Built 1986  |  4.68 ac  |  2 stories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7975396" y="5897879"/>
            <a:ext cx="3393338" cy="2377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050" b="0">
                <a:solidFill>
                  <a:srgbClr val="3A5566"/>
                </a:solidFill>
              </a:defRPr>
            </a:pPr>
            <a:r>
              <a:t>Zoning: CS  |  Office (1-2 Stories)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7975396" y="6126479"/>
            <a:ext cx="3393338" cy="2377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050" b="0">
                <a:solidFill>
                  <a:srgbClr val="3A5566"/>
                </a:solidFill>
              </a:defRPr>
            </a:pPr>
            <a:r>
              <a:t>Building: 84,620 SF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1695" cy="777240"/>
          </a:xfrm>
          <a:prstGeom prst="rect">
            <a:avLst/>
          </a:prstGeom>
          <a:solidFill>
            <a:srgbClr val="3A556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Rectangle 2"/>
          <p:cNvSpPr/>
          <p:nvPr/>
        </p:nvSpPr>
        <p:spPr>
          <a:xfrm>
            <a:off x="0" y="777240"/>
            <a:ext cx="12191695" cy="54864"/>
          </a:xfrm>
          <a:prstGeom prst="rect">
            <a:avLst/>
          </a:prstGeom>
          <a:solidFill>
            <a:srgbClr val="E651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457200" y="137160"/>
            <a:ext cx="1097280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2600" b="1">
                <a:solidFill>
                  <a:srgbClr val="FFFFFF"/>
                </a:solidFill>
              </a:defRPr>
            </a:pPr>
            <a:r>
              <a:t>Tier 3 — Supporting Comparables — #17, #18, #19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457200"/>
            <a:ext cx="1097280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300" b="0">
                <a:solidFill>
                  <a:srgbClr val="CBB279"/>
                </a:solidFill>
              </a:defRPr>
            </a:pPr>
            <a:r>
              <a:t>Scores: 60-65/100</a:t>
            </a:r>
          </a:p>
        </p:txBody>
      </p:sp>
      <p:sp>
        <p:nvSpPr>
          <p:cNvPr id="6" name="Rectangle 5"/>
          <p:cNvSpPr/>
          <p:nvPr/>
        </p:nvSpPr>
        <p:spPr>
          <a:xfrm>
            <a:off x="457200" y="1051560"/>
            <a:ext cx="457200" cy="365760"/>
          </a:xfrm>
          <a:prstGeom prst="rect">
            <a:avLst/>
          </a:prstGeom>
          <a:solidFill>
            <a:srgbClr val="E651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400" b="1">
                <a:solidFill>
                  <a:srgbClr val="FFFFFF"/>
                </a:solidFill>
              </a:defRPr>
            </a:pPr>
            <a:r>
              <a:t>#17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05840" y="1051560"/>
            <a:ext cx="3027578" cy="3200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500" b="1">
                <a:solidFill>
                  <a:srgbClr val="3A5566"/>
                </a:solidFill>
              </a:defRPr>
            </a:pPr>
            <a:r>
              <a:t>750 Old Hickory Blvd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05840" y="1307592"/>
            <a:ext cx="3027578" cy="228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950" b="0">
                <a:solidFill>
                  <a:srgbClr val="706F6C"/>
                </a:solidFill>
              </a:defRPr>
            </a:pPr>
            <a:r>
              <a:t>Nashville, TN  |  Score: 65/100</a:t>
            </a:r>
          </a:p>
        </p:txBody>
      </p:sp>
      <p:pic>
        <p:nvPicPr>
          <p:cNvPr id="9" name="Picture 8" descr="rank17_photo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3393338" cy="1920240"/>
          </a:xfrm>
          <a:prstGeom prst="rect">
            <a:avLst/>
          </a:prstGeom>
        </p:spPr>
      </p:pic>
      <p:pic>
        <p:nvPicPr>
          <p:cNvPr id="10" name="Picture 9" descr="rank17_sketch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3611879"/>
            <a:ext cx="3393338" cy="146304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57200" y="5212079"/>
            <a:ext cx="3393338" cy="2377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050" b="1">
                <a:solidFill>
                  <a:srgbClr val="3A5566"/>
                </a:solidFill>
              </a:defRPr>
            </a:pPr>
            <a:r>
              <a:t>$88,300,000  (2025)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57200" y="5440679"/>
            <a:ext cx="3393338" cy="2377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050" b="0">
                <a:solidFill>
                  <a:srgbClr val="3A5566"/>
                </a:solidFill>
              </a:defRPr>
            </a:pPr>
            <a:r>
              <a:t>Price/SF: $102.42/SF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57200" y="5669279"/>
            <a:ext cx="3393338" cy="2377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050" b="0">
                <a:solidFill>
                  <a:srgbClr val="3A5566"/>
                </a:solidFill>
              </a:defRPr>
            </a:pPr>
            <a:r>
              <a:t>Built 1983  |  14.50 ac  |  2 stories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57200" y="5897879"/>
            <a:ext cx="3393338" cy="2377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050" b="0">
                <a:solidFill>
                  <a:srgbClr val="3A5566"/>
                </a:solidFill>
              </a:defRPr>
            </a:pPr>
            <a:r>
              <a:t>Zoning: OL  |  Office (1-2 Stories)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57200" y="6126479"/>
            <a:ext cx="3393338" cy="2377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050" b="0">
                <a:solidFill>
                  <a:srgbClr val="3A5566"/>
                </a:solidFill>
              </a:defRPr>
            </a:pPr>
            <a:r>
              <a:t>Building: 99,550 SF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216298" y="1051560"/>
            <a:ext cx="457200" cy="365760"/>
          </a:xfrm>
          <a:prstGeom prst="rect">
            <a:avLst/>
          </a:prstGeom>
          <a:solidFill>
            <a:srgbClr val="E651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400" b="1">
                <a:solidFill>
                  <a:srgbClr val="FFFFFF"/>
                </a:solidFill>
              </a:defRPr>
            </a:pPr>
            <a:r>
              <a:t>#18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764938" y="1051560"/>
            <a:ext cx="3027578" cy="3200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500" b="1">
                <a:solidFill>
                  <a:srgbClr val="3A5566"/>
                </a:solidFill>
              </a:defRPr>
            </a:pPr>
            <a:r>
              <a:t>100 Centerview Dr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764938" y="1307592"/>
            <a:ext cx="3027578" cy="228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950" b="0">
                <a:solidFill>
                  <a:srgbClr val="706F6C"/>
                </a:solidFill>
              </a:defRPr>
            </a:pPr>
            <a:r>
              <a:t>Nashville, TN  |  Score: 63/100</a:t>
            </a:r>
          </a:p>
        </p:txBody>
      </p:sp>
      <p:pic>
        <p:nvPicPr>
          <p:cNvPr id="19" name="Picture 18" descr="rank18_photo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6298" y="1600200"/>
            <a:ext cx="3393338" cy="1920240"/>
          </a:xfrm>
          <a:prstGeom prst="rect">
            <a:avLst/>
          </a:prstGeom>
        </p:spPr>
      </p:pic>
      <p:pic>
        <p:nvPicPr>
          <p:cNvPr id="20" name="Picture 19" descr="rank18_sketch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16298" y="3611879"/>
            <a:ext cx="3393338" cy="146304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4216298" y="5212079"/>
            <a:ext cx="3393338" cy="2377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050" b="1">
                <a:solidFill>
                  <a:srgbClr val="3A5566"/>
                </a:solidFill>
              </a:defRPr>
            </a:pPr>
            <a:r>
              <a:t>$19,500,000  (2025)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216298" y="5440679"/>
            <a:ext cx="3393338" cy="2377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050" b="0">
                <a:solidFill>
                  <a:srgbClr val="3A5566"/>
                </a:solidFill>
              </a:defRPr>
            </a:pPr>
            <a:r>
              <a:t>Price/SF: $78.45/SF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216298" y="5669279"/>
            <a:ext cx="3393338" cy="2377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050" b="0">
                <a:solidFill>
                  <a:srgbClr val="3A5566"/>
                </a:solidFill>
              </a:defRPr>
            </a:pPr>
            <a:r>
              <a:t>Built 1984  |  25.36 ac  |  3 stories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216298" y="5897879"/>
            <a:ext cx="3393338" cy="2377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050" b="0">
                <a:solidFill>
                  <a:srgbClr val="3A5566"/>
                </a:solidFill>
              </a:defRPr>
            </a:pPr>
            <a:r>
              <a:t>Zoning: OL  |  Office (3+ Stories)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216298" y="6126479"/>
            <a:ext cx="3393338" cy="2377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050" b="0">
                <a:solidFill>
                  <a:srgbClr val="3A5566"/>
                </a:solidFill>
              </a:defRPr>
            </a:pPr>
            <a:r>
              <a:t>Building: N/A</a:t>
            </a:r>
          </a:p>
        </p:txBody>
      </p:sp>
      <p:sp>
        <p:nvSpPr>
          <p:cNvPr id="26" name="Rectangle 25"/>
          <p:cNvSpPr/>
          <p:nvPr/>
        </p:nvSpPr>
        <p:spPr>
          <a:xfrm>
            <a:off x="7975396" y="1051560"/>
            <a:ext cx="457200" cy="365760"/>
          </a:xfrm>
          <a:prstGeom prst="rect">
            <a:avLst/>
          </a:prstGeom>
          <a:solidFill>
            <a:srgbClr val="E651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400" b="1">
                <a:solidFill>
                  <a:srgbClr val="FFFFFF"/>
                </a:solidFill>
              </a:defRPr>
            </a:pPr>
            <a:r>
              <a:t>#19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8524036" y="1051560"/>
            <a:ext cx="3027578" cy="3200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500" b="1">
                <a:solidFill>
                  <a:srgbClr val="3A5566"/>
                </a:solidFill>
              </a:defRPr>
            </a:pPr>
            <a:r>
              <a:t>1000 Northchase Dr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8524036" y="1307592"/>
            <a:ext cx="3027578" cy="228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950" b="0">
                <a:solidFill>
                  <a:srgbClr val="706F6C"/>
                </a:solidFill>
              </a:defRPr>
            </a:pPr>
            <a:r>
              <a:t>Nashville, TN  |  Score: 60/100</a:t>
            </a:r>
          </a:p>
        </p:txBody>
      </p:sp>
      <p:pic>
        <p:nvPicPr>
          <p:cNvPr id="29" name="Picture 28" descr="rank19_photo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75396" y="1600200"/>
            <a:ext cx="3393338" cy="1920240"/>
          </a:xfrm>
          <a:prstGeom prst="rect">
            <a:avLst/>
          </a:prstGeom>
        </p:spPr>
      </p:pic>
      <p:pic>
        <p:nvPicPr>
          <p:cNvPr id="30" name="Picture 29" descr="rank19_sketch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75396" y="3611879"/>
            <a:ext cx="3393338" cy="1463040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7975396" y="5212079"/>
            <a:ext cx="3393338" cy="2377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050" b="1">
                <a:solidFill>
                  <a:srgbClr val="3A5566"/>
                </a:solidFill>
              </a:defRPr>
            </a:pPr>
            <a:r>
              <a:t>$8,350,000  (2026)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7975396" y="5440679"/>
            <a:ext cx="3393338" cy="2377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050" b="0">
                <a:solidFill>
                  <a:srgbClr val="3A5566"/>
                </a:solidFill>
              </a:defRPr>
            </a:pPr>
            <a:r>
              <a:t>Price/SF: $152.30/SF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7975396" y="5669279"/>
            <a:ext cx="3393338" cy="2377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050" b="0">
                <a:solidFill>
                  <a:srgbClr val="3A5566"/>
                </a:solidFill>
              </a:defRPr>
            </a:pPr>
            <a:r>
              <a:t>Built 1988  |  3.18 ac  |  3 stories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7975396" y="5897879"/>
            <a:ext cx="3393338" cy="2377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050" b="0">
                <a:solidFill>
                  <a:srgbClr val="3A5566"/>
                </a:solidFill>
              </a:defRPr>
            </a:pPr>
            <a:r>
              <a:t>Zoning: 6ZZ  |  Office (3+ Stories)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7975396" y="6126479"/>
            <a:ext cx="3393338" cy="2377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050" b="0">
                <a:solidFill>
                  <a:srgbClr val="3A5566"/>
                </a:solidFill>
              </a:defRPr>
            </a:pPr>
            <a:r>
              <a:t>Building: 54,826 SF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2046</Words>
  <Application>Microsoft Macintosh PowerPoint</Application>
  <PresentationFormat>Widescreen</PresentationFormat>
  <Paragraphs>457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Natalie Baldacci</cp:lastModifiedBy>
  <cp:revision>2</cp:revision>
  <dcterms:created xsi:type="dcterms:W3CDTF">2013-01-27T09:14:16Z</dcterms:created>
  <dcterms:modified xsi:type="dcterms:W3CDTF">2026-02-18T00:55:07Z</dcterms:modified>
  <cp:category/>
</cp:coreProperties>
</file>